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96" r:id="rId2"/>
    <p:sldId id="391" r:id="rId3"/>
    <p:sldId id="399" r:id="rId4"/>
    <p:sldId id="400" r:id="rId5"/>
    <p:sldId id="401" r:id="rId6"/>
    <p:sldId id="402" r:id="rId7"/>
    <p:sldId id="403" r:id="rId8"/>
    <p:sldId id="406" r:id="rId9"/>
    <p:sldId id="405" r:id="rId10"/>
    <p:sldId id="404" r:id="rId11"/>
    <p:sldId id="408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6DD44C-450A-4D9E-9E05-236E3D668328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031E7C6-5C66-4178-9ACD-24F938BB34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4174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6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r>
              <a:rPr lang="sr-Latn-CS">
                <a:latin typeface="Arial" charset="0"/>
              </a:rPr>
              <a:t>Zameni ovu tabelu drugom koju sam ti dala</a:t>
            </a:r>
            <a:endParaRPr lang="en-US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425939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6" name="Picture 2" descr="\\DROBO-FS\QuickDrops\JB\PPTX NG\Droplets\LightingOverlay.png"/>
          <p:cNvPicPr>
            <a:picLocks noChangeAspect="1" noChangeArrowheads="1"/>
          </p:cNvPicPr>
          <p:nvPr/>
        </p:nvPicPr>
        <p:blipFill>
          <a:blip r:embed="rId2">
            <a:alphaModFix amt="3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-1"/>
            <a:ext cx="12192003" cy="6858001"/>
          </a:xfrm>
          <a:prstGeom prst="rect">
            <a:avLst/>
          </a:prstGeo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11" name="Group 10"/>
          <p:cNvGrpSpPr/>
          <p:nvPr/>
        </p:nvGrpSpPr>
        <p:grpSpPr>
          <a:xfrm>
            <a:off x="0" y="0"/>
            <a:ext cx="2305051" cy="6858001"/>
            <a:chOff x="0" y="0"/>
            <a:chExt cx="2305051" cy="6858001"/>
          </a:xfrm>
          <a:gradFill flip="none" rotWithShape="1">
            <a:gsLst>
              <a:gs pos="0">
                <a:schemeClr val="tx2"/>
              </a:gs>
              <a:gs pos="100000">
                <a:schemeClr val="bg2">
                  <a:lumMod val="60000"/>
                  <a:lumOff val="40000"/>
                </a:schemeClr>
              </a:gs>
            </a:gsLst>
            <a:lin ang="5400000" scaled="0"/>
            <a:tileRect/>
          </a:gradFill>
        </p:grpSpPr>
        <p:sp>
          <p:nvSpPr>
            <p:cNvPr id="12" name="Rectangle 5"/>
            <p:cNvSpPr>
              <a:spLocks noChangeArrowheads="1"/>
            </p:cNvSpPr>
            <p:nvPr/>
          </p:nvSpPr>
          <p:spPr bwMode="auto">
            <a:xfrm>
              <a:off x="1209675" y="4763"/>
              <a:ext cx="23813" cy="21812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sp>
        <p:sp>
          <p:nvSpPr>
            <p:cNvPr id="13" name="Freeform 6"/>
            <p:cNvSpPr>
              <a:spLocks noEditPoints="1"/>
            </p:cNvSpPr>
            <p:nvPr/>
          </p:nvSpPr>
          <p:spPr bwMode="auto">
            <a:xfrm>
              <a:off x="1128713" y="2176463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8" y="36"/>
                    <a:pt x="36" y="29"/>
                    <a:pt x="36" y="20"/>
                  </a:cubicBezTo>
                  <a:cubicBezTo>
                    <a:pt x="36" y="11"/>
                    <a:pt x="28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14" name="Freeform 7"/>
            <p:cNvSpPr>
              <a:spLocks noEditPoints="1"/>
            </p:cNvSpPr>
            <p:nvPr/>
          </p:nvSpPr>
          <p:spPr bwMode="auto">
            <a:xfrm>
              <a:off x="1123950" y="4021138"/>
              <a:ext cx="190500" cy="188913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15" name="Rectangle 8"/>
            <p:cNvSpPr>
              <a:spLocks noChangeArrowheads="1"/>
            </p:cNvSpPr>
            <p:nvPr/>
          </p:nvSpPr>
          <p:spPr bwMode="auto">
            <a:xfrm>
              <a:off x="414338" y="9525"/>
              <a:ext cx="28575" cy="44815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sp>
        <p:sp>
          <p:nvSpPr>
            <p:cNvPr id="16" name="Freeform 9"/>
            <p:cNvSpPr>
              <a:spLocks noEditPoints="1"/>
            </p:cNvSpPr>
            <p:nvPr/>
          </p:nvSpPr>
          <p:spPr bwMode="auto">
            <a:xfrm>
              <a:off x="333375" y="4481513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17" name="Freeform 10"/>
            <p:cNvSpPr/>
            <p:nvPr/>
          </p:nvSpPr>
          <p:spPr bwMode="auto">
            <a:xfrm>
              <a:off x="190500" y="9525"/>
              <a:ext cx="152400" cy="908050"/>
            </a:xfrm>
            <a:custGeom>
              <a:avLst/>
              <a:gdLst/>
              <a:ahLst/>
              <a:cxnLst/>
              <a:rect l="0" t="0" r="r" b="b"/>
              <a:pathLst>
                <a:path w="96" h="572">
                  <a:moveTo>
                    <a:pt x="15" y="572"/>
                  </a:moveTo>
                  <a:lnTo>
                    <a:pt x="0" y="566"/>
                  </a:lnTo>
                  <a:lnTo>
                    <a:pt x="81" y="380"/>
                  </a:lnTo>
                  <a:lnTo>
                    <a:pt x="81" y="0"/>
                  </a:lnTo>
                  <a:lnTo>
                    <a:pt x="96" y="0"/>
                  </a:lnTo>
                  <a:lnTo>
                    <a:pt x="96" y="383"/>
                  </a:lnTo>
                  <a:lnTo>
                    <a:pt x="15" y="5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18" name="Freeform 11"/>
            <p:cNvSpPr/>
            <p:nvPr/>
          </p:nvSpPr>
          <p:spPr bwMode="auto">
            <a:xfrm>
              <a:off x="1290638" y="14288"/>
              <a:ext cx="376238" cy="1801813"/>
            </a:xfrm>
            <a:custGeom>
              <a:avLst/>
              <a:gdLst/>
              <a:ahLst/>
              <a:cxnLst/>
              <a:rect l="0" t="0" r="r" b="b"/>
              <a:pathLst>
                <a:path w="237" h="1135">
                  <a:moveTo>
                    <a:pt x="222" y="1135"/>
                  </a:moveTo>
                  <a:lnTo>
                    <a:pt x="0" y="620"/>
                  </a:lnTo>
                  <a:lnTo>
                    <a:pt x="0" y="0"/>
                  </a:lnTo>
                  <a:lnTo>
                    <a:pt x="18" y="0"/>
                  </a:lnTo>
                  <a:lnTo>
                    <a:pt x="18" y="617"/>
                  </a:lnTo>
                  <a:lnTo>
                    <a:pt x="237" y="1129"/>
                  </a:lnTo>
                  <a:lnTo>
                    <a:pt x="222" y="113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19" name="Freeform 12"/>
            <p:cNvSpPr>
              <a:spLocks noEditPoints="1"/>
            </p:cNvSpPr>
            <p:nvPr/>
          </p:nvSpPr>
          <p:spPr bwMode="auto">
            <a:xfrm>
              <a:off x="1600200" y="1801813"/>
              <a:ext cx="190500" cy="188913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8" y="36"/>
                    <a:pt x="36" y="29"/>
                    <a:pt x="36" y="20"/>
                  </a:cubicBezTo>
                  <a:cubicBezTo>
                    <a:pt x="36" y="11"/>
                    <a:pt x="28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0" name="Freeform 13"/>
            <p:cNvSpPr/>
            <p:nvPr/>
          </p:nvSpPr>
          <p:spPr bwMode="auto">
            <a:xfrm>
              <a:off x="1381125" y="9525"/>
              <a:ext cx="371475" cy="1425575"/>
            </a:xfrm>
            <a:custGeom>
              <a:avLst/>
              <a:gdLst/>
              <a:ahLst/>
              <a:cxnLst/>
              <a:rect l="0" t="0" r="r" b="b"/>
              <a:pathLst>
                <a:path w="234" h="898">
                  <a:moveTo>
                    <a:pt x="219" y="898"/>
                  </a:moveTo>
                  <a:lnTo>
                    <a:pt x="0" y="383"/>
                  </a:lnTo>
                  <a:lnTo>
                    <a:pt x="0" y="0"/>
                  </a:lnTo>
                  <a:lnTo>
                    <a:pt x="15" y="0"/>
                  </a:lnTo>
                  <a:lnTo>
                    <a:pt x="15" y="380"/>
                  </a:lnTo>
                  <a:lnTo>
                    <a:pt x="234" y="892"/>
                  </a:lnTo>
                  <a:lnTo>
                    <a:pt x="219" y="89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1" name="Freeform 14"/>
            <p:cNvSpPr/>
            <p:nvPr/>
          </p:nvSpPr>
          <p:spPr bwMode="auto">
            <a:xfrm>
              <a:off x="1643063" y="0"/>
              <a:ext cx="152400" cy="912813"/>
            </a:xfrm>
            <a:custGeom>
              <a:avLst/>
              <a:gdLst/>
              <a:ahLst/>
              <a:cxnLst/>
              <a:rect l="0" t="0" r="r" b="b"/>
              <a:pathLst>
                <a:path w="96" h="575">
                  <a:moveTo>
                    <a:pt x="96" y="575"/>
                  </a:moveTo>
                  <a:lnTo>
                    <a:pt x="78" y="575"/>
                  </a:lnTo>
                  <a:lnTo>
                    <a:pt x="78" y="192"/>
                  </a:lnTo>
                  <a:lnTo>
                    <a:pt x="0" y="6"/>
                  </a:lnTo>
                  <a:lnTo>
                    <a:pt x="15" y="0"/>
                  </a:lnTo>
                  <a:lnTo>
                    <a:pt x="96" y="189"/>
                  </a:lnTo>
                  <a:lnTo>
                    <a:pt x="96" y="57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2" name="Freeform 15"/>
            <p:cNvSpPr>
              <a:spLocks noEditPoints="1"/>
            </p:cNvSpPr>
            <p:nvPr/>
          </p:nvSpPr>
          <p:spPr bwMode="auto">
            <a:xfrm>
              <a:off x="1685925" y="1420813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3" name="Freeform 16"/>
            <p:cNvSpPr>
              <a:spLocks noEditPoints="1"/>
            </p:cNvSpPr>
            <p:nvPr/>
          </p:nvSpPr>
          <p:spPr bwMode="auto">
            <a:xfrm>
              <a:off x="1685925" y="903288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4" name="Freeform 17"/>
            <p:cNvSpPr/>
            <p:nvPr/>
          </p:nvSpPr>
          <p:spPr bwMode="auto">
            <a:xfrm>
              <a:off x="1743075" y="4763"/>
              <a:ext cx="419100" cy="522288"/>
            </a:xfrm>
            <a:custGeom>
              <a:avLst/>
              <a:gdLst/>
              <a:ahLst/>
              <a:cxnLst/>
              <a:rect l="0" t="0" r="r" b="b"/>
              <a:pathLst>
                <a:path w="264" h="329">
                  <a:moveTo>
                    <a:pt x="252" y="329"/>
                  </a:moveTo>
                  <a:lnTo>
                    <a:pt x="45" y="120"/>
                  </a:lnTo>
                  <a:lnTo>
                    <a:pt x="0" y="6"/>
                  </a:lnTo>
                  <a:lnTo>
                    <a:pt x="15" y="0"/>
                  </a:lnTo>
                  <a:lnTo>
                    <a:pt x="60" y="111"/>
                  </a:lnTo>
                  <a:lnTo>
                    <a:pt x="264" y="317"/>
                  </a:lnTo>
                  <a:lnTo>
                    <a:pt x="252" y="32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5" name="Freeform 18"/>
            <p:cNvSpPr>
              <a:spLocks noEditPoints="1"/>
            </p:cNvSpPr>
            <p:nvPr/>
          </p:nvSpPr>
          <p:spPr bwMode="auto">
            <a:xfrm>
              <a:off x="2119313" y="488950"/>
              <a:ext cx="161925" cy="147638"/>
            </a:xfrm>
            <a:custGeom>
              <a:avLst/>
              <a:gdLst/>
              <a:ahLst/>
              <a:cxnLst/>
              <a:rect l="0" t="0" r="r" b="b"/>
              <a:pathLst>
                <a:path w="34" h="31">
                  <a:moveTo>
                    <a:pt x="17" y="31"/>
                  </a:moveTo>
                  <a:cubicBezTo>
                    <a:pt x="13" y="31"/>
                    <a:pt x="9" y="30"/>
                    <a:pt x="6" y="27"/>
                  </a:cubicBezTo>
                  <a:cubicBezTo>
                    <a:pt x="0" y="20"/>
                    <a:pt x="0" y="10"/>
                    <a:pt x="6" y="4"/>
                  </a:cubicBezTo>
                  <a:cubicBezTo>
                    <a:pt x="9" y="1"/>
                    <a:pt x="13" y="0"/>
                    <a:pt x="17" y="0"/>
                  </a:cubicBezTo>
                  <a:cubicBezTo>
                    <a:pt x="21" y="0"/>
                    <a:pt x="25" y="1"/>
                    <a:pt x="28" y="4"/>
                  </a:cubicBezTo>
                  <a:cubicBezTo>
                    <a:pt x="34" y="10"/>
                    <a:pt x="34" y="20"/>
                    <a:pt x="28" y="27"/>
                  </a:cubicBezTo>
                  <a:cubicBezTo>
                    <a:pt x="25" y="30"/>
                    <a:pt x="21" y="31"/>
                    <a:pt x="17" y="31"/>
                  </a:cubicBezTo>
                  <a:close/>
                  <a:moveTo>
                    <a:pt x="17" y="4"/>
                  </a:moveTo>
                  <a:cubicBezTo>
                    <a:pt x="14" y="4"/>
                    <a:pt x="11" y="5"/>
                    <a:pt x="9" y="7"/>
                  </a:cubicBezTo>
                  <a:cubicBezTo>
                    <a:pt x="4" y="12"/>
                    <a:pt x="4" y="19"/>
                    <a:pt x="9" y="24"/>
                  </a:cubicBezTo>
                  <a:cubicBezTo>
                    <a:pt x="11" y="26"/>
                    <a:pt x="14" y="27"/>
                    <a:pt x="17" y="27"/>
                  </a:cubicBezTo>
                  <a:cubicBezTo>
                    <a:pt x="20" y="27"/>
                    <a:pt x="23" y="26"/>
                    <a:pt x="25" y="24"/>
                  </a:cubicBezTo>
                  <a:cubicBezTo>
                    <a:pt x="30" y="19"/>
                    <a:pt x="30" y="12"/>
                    <a:pt x="25" y="7"/>
                  </a:cubicBezTo>
                  <a:cubicBezTo>
                    <a:pt x="23" y="5"/>
                    <a:pt x="20" y="4"/>
                    <a:pt x="17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6" name="Freeform 19"/>
            <p:cNvSpPr/>
            <p:nvPr/>
          </p:nvSpPr>
          <p:spPr bwMode="auto">
            <a:xfrm>
              <a:off x="952500" y="4763"/>
              <a:ext cx="152400" cy="908050"/>
            </a:xfrm>
            <a:custGeom>
              <a:avLst/>
              <a:gdLst/>
              <a:ahLst/>
              <a:cxnLst/>
              <a:rect l="0" t="0" r="r" b="b"/>
              <a:pathLst>
                <a:path w="96" h="572">
                  <a:moveTo>
                    <a:pt x="15" y="572"/>
                  </a:moveTo>
                  <a:lnTo>
                    <a:pt x="0" y="572"/>
                  </a:lnTo>
                  <a:lnTo>
                    <a:pt x="0" y="189"/>
                  </a:lnTo>
                  <a:lnTo>
                    <a:pt x="81" y="0"/>
                  </a:lnTo>
                  <a:lnTo>
                    <a:pt x="96" y="6"/>
                  </a:lnTo>
                  <a:lnTo>
                    <a:pt x="15" y="192"/>
                  </a:lnTo>
                  <a:lnTo>
                    <a:pt x="15" y="5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7" name="Freeform 20"/>
            <p:cNvSpPr>
              <a:spLocks noEditPoints="1"/>
            </p:cNvSpPr>
            <p:nvPr/>
          </p:nvSpPr>
          <p:spPr bwMode="auto">
            <a:xfrm>
              <a:off x="866775" y="903288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2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2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8" name="Freeform 21"/>
            <p:cNvSpPr>
              <a:spLocks noEditPoints="1"/>
            </p:cNvSpPr>
            <p:nvPr/>
          </p:nvSpPr>
          <p:spPr bwMode="auto">
            <a:xfrm>
              <a:off x="890588" y="1554163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8"/>
                    <a:pt x="11" y="36"/>
                    <a:pt x="20" y="36"/>
                  </a:cubicBezTo>
                  <a:cubicBezTo>
                    <a:pt x="29" y="36"/>
                    <a:pt x="36" y="28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29" name="Freeform 22"/>
            <p:cNvSpPr/>
            <p:nvPr/>
          </p:nvSpPr>
          <p:spPr bwMode="auto">
            <a:xfrm>
              <a:off x="738188" y="5622925"/>
              <a:ext cx="338138" cy="1216025"/>
            </a:xfrm>
            <a:custGeom>
              <a:avLst/>
              <a:gdLst/>
              <a:ahLst/>
              <a:cxnLst/>
              <a:rect l="0" t="0" r="r" b="b"/>
              <a:pathLst>
                <a:path w="213" h="766">
                  <a:moveTo>
                    <a:pt x="213" y="766"/>
                  </a:moveTo>
                  <a:lnTo>
                    <a:pt x="195" y="766"/>
                  </a:lnTo>
                  <a:lnTo>
                    <a:pt x="195" y="464"/>
                  </a:lnTo>
                  <a:lnTo>
                    <a:pt x="0" y="6"/>
                  </a:lnTo>
                  <a:lnTo>
                    <a:pt x="12" y="0"/>
                  </a:lnTo>
                  <a:lnTo>
                    <a:pt x="213" y="461"/>
                  </a:lnTo>
                  <a:lnTo>
                    <a:pt x="213" y="7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0" name="Freeform 23"/>
            <p:cNvSpPr>
              <a:spLocks noEditPoints="1"/>
            </p:cNvSpPr>
            <p:nvPr/>
          </p:nvSpPr>
          <p:spPr bwMode="auto">
            <a:xfrm>
              <a:off x="647700" y="5480050"/>
              <a:ext cx="157163" cy="157163"/>
            </a:xfrm>
            <a:custGeom>
              <a:avLst/>
              <a:gdLst/>
              <a:ahLst/>
              <a:cxnLst/>
              <a:rect l="0" t="0" r="r" b="b"/>
              <a:pathLst>
                <a:path w="33" h="33">
                  <a:moveTo>
                    <a:pt x="17" y="33"/>
                  </a:moveTo>
                  <a:cubicBezTo>
                    <a:pt x="8" y="33"/>
                    <a:pt x="0" y="26"/>
                    <a:pt x="0" y="17"/>
                  </a:cubicBezTo>
                  <a:cubicBezTo>
                    <a:pt x="0" y="8"/>
                    <a:pt x="8" y="0"/>
                    <a:pt x="17" y="0"/>
                  </a:cubicBezTo>
                  <a:cubicBezTo>
                    <a:pt x="26" y="0"/>
                    <a:pt x="33" y="8"/>
                    <a:pt x="33" y="17"/>
                  </a:cubicBezTo>
                  <a:cubicBezTo>
                    <a:pt x="33" y="26"/>
                    <a:pt x="26" y="33"/>
                    <a:pt x="17" y="33"/>
                  </a:cubicBezTo>
                  <a:close/>
                  <a:moveTo>
                    <a:pt x="17" y="4"/>
                  </a:moveTo>
                  <a:cubicBezTo>
                    <a:pt x="10" y="4"/>
                    <a:pt x="4" y="10"/>
                    <a:pt x="4" y="17"/>
                  </a:cubicBezTo>
                  <a:cubicBezTo>
                    <a:pt x="4" y="24"/>
                    <a:pt x="10" y="29"/>
                    <a:pt x="17" y="29"/>
                  </a:cubicBezTo>
                  <a:cubicBezTo>
                    <a:pt x="23" y="29"/>
                    <a:pt x="29" y="24"/>
                    <a:pt x="29" y="17"/>
                  </a:cubicBezTo>
                  <a:cubicBezTo>
                    <a:pt x="29" y="10"/>
                    <a:pt x="23" y="4"/>
                    <a:pt x="17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1" name="Freeform 24"/>
            <p:cNvSpPr>
              <a:spLocks noEditPoints="1"/>
            </p:cNvSpPr>
            <p:nvPr/>
          </p:nvSpPr>
          <p:spPr bwMode="auto">
            <a:xfrm>
              <a:off x="66675" y="903288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2" y="0"/>
                    <a:pt x="40" y="9"/>
                    <a:pt x="40" y="20"/>
                  </a:cubicBezTo>
                  <a:cubicBezTo>
                    <a:pt x="40" y="31"/>
                    <a:pt x="32" y="40"/>
                    <a:pt x="20" y="40"/>
                  </a:cubicBezTo>
                  <a:close/>
                  <a:moveTo>
                    <a:pt x="20" y="4"/>
                  </a:moveTo>
                  <a:cubicBezTo>
                    <a:pt x="12" y="4"/>
                    <a:pt x="4" y="12"/>
                    <a:pt x="4" y="20"/>
                  </a:cubicBezTo>
                  <a:cubicBezTo>
                    <a:pt x="4" y="29"/>
                    <a:pt x="12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2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2" name="Freeform 25"/>
            <p:cNvSpPr/>
            <p:nvPr/>
          </p:nvSpPr>
          <p:spPr bwMode="auto">
            <a:xfrm>
              <a:off x="0" y="3897313"/>
              <a:ext cx="133350" cy="266700"/>
            </a:xfrm>
            <a:custGeom>
              <a:avLst/>
              <a:gdLst/>
              <a:ahLst/>
              <a:cxnLst/>
              <a:rect l="0" t="0" r="r" b="b"/>
              <a:pathLst>
                <a:path w="84" h="168">
                  <a:moveTo>
                    <a:pt x="69" y="168"/>
                  </a:moveTo>
                  <a:lnTo>
                    <a:pt x="0" y="6"/>
                  </a:lnTo>
                  <a:lnTo>
                    <a:pt x="12" y="0"/>
                  </a:lnTo>
                  <a:lnTo>
                    <a:pt x="84" y="162"/>
                  </a:lnTo>
                  <a:lnTo>
                    <a:pt x="69" y="1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3" name="Freeform 26"/>
            <p:cNvSpPr>
              <a:spLocks noEditPoints="1"/>
            </p:cNvSpPr>
            <p:nvPr/>
          </p:nvSpPr>
          <p:spPr bwMode="auto">
            <a:xfrm>
              <a:off x="66675" y="4149725"/>
              <a:ext cx="190500" cy="188913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8"/>
                    <a:pt x="11" y="36"/>
                    <a:pt x="20" y="36"/>
                  </a:cubicBezTo>
                  <a:cubicBezTo>
                    <a:pt x="29" y="36"/>
                    <a:pt x="36" y="28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4" name="Freeform 27"/>
            <p:cNvSpPr/>
            <p:nvPr/>
          </p:nvSpPr>
          <p:spPr bwMode="auto">
            <a:xfrm>
              <a:off x="0" y="1644650"/>
              <a:ext cx="133350" cy="269875"/>
            </a:xfrm>
            <a:custGeom>
              <a:avLst/>
              <a:gdLst/>
              <a:ahLst/>
              <a:cxnLst/>
              <a:rect l="0" t="0" r="r" b="b"/>
              <a:pathLst>
                <a:path w="84" h="170">
                  <a:moveTo>
                    <a:pt x="12" y="170"/>
                  </a:moveTo>
                  <a:lnTo>
                    <a:pt x="0" y="164"/>
                  </a:lnTo>
                  <a:lnTo>
                    <a:pt x="69" y="0"/>
                  </a:lnTo>
                  <a:lnTo>
                    <a:pt x="84" y="6"/>
                  </a:lnTo>
                  <a:lnTo>
                    <a:pt x="12" y="17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5" name="Freeform 28"/>
            <p:cNvSpPr>
              <a:spLocks noEditPoints="1"/>
            </p:cNvSpPr>
            <p:nvPr/>
          </p:nvSpPr>
          <p:spPr bwMode="auto">
            <a:xfrm>
              <a:off x="66675" y="1468438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8"/>
                    <a:pt x="11" y="36"/>
                    <a:pt x="20" y="36"/>
                  </a:cubicBezTo>
                  <a:cubicBezTo>
                    <a:pt x="29" y="36"/>
                    <a:pt x="36" y="28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6" name="Freeform 29"/>
            <p:cNvSpPr/>
            <p:nvPr/>
          </p:nvSpPr>
          <p:spPr bwMode="auto">
            <a:xfrm>
              <a:off x="695325" y="4763"/>
              <a:ext cx="309563" cy="1558925"/>
            </a:xfrm>
            <a:custGeom>
              <a:avLst/>
              <a:gdLst/>
              <a:ahLst/>
              <a:cxnLst/>
              <a:rect l="0" t="0" r="r" b="b"/>
              <a:pathLst>
                <a:path w="195" h="982">
                  <a:moveTo>
                    <a:pt x="195" y="982"/>
                  </a:moveTo>
                  <a:lnTo>
                    <a:pt x="177" y="982"/>
                  </a:lnTo>
                  <a:lnTo>
                    <a:pt x="177" y="805"/>
                  </a:lnTo>
                  <a:lnTo>
                    <a:pt x="0" y="629"/>
                  </a:lnTo>
                  <a:lnTo>
                    <a:pt x="0" y="0"/>
                  </a:lnTo>
                  <a:lnTo>
                    <a:pt x="18" y="0"/>
                  </a:lnTo>
                  <a:lnTo>
                    <a:pt x="18" y="623"/>
                  </a:lnTo>
                  <a:lnTo>
                    <a:pt x="195" y="796"/>
                  </a:lnTo>
                  <a:lnTo>
                    <a:pt x="195" y="98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7" name="Freeform 30"/>
            <p:cNvSpPr>
              <a:spLocks noEditPoints="1"/>
            </p:cNvSpPr>
            <p:nvPr/>
          </p:nvSpPr>
          <p:spPr bwMode="auto">
            <a:xfrm>
              <a:off x="57150" y="4881563"/>
              <a:ext cx="190500" cy="188913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2" y="4"/>
                    <a:pt x="4" y="11"/>
                    <a:pt x="4" y="20"/>
                  </a:cubicBezTo>
                  <a:cubicBezTo>
                    <a:pt x="4" y="29"/>
                    <a:pt x="12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8" name="Freeform 31"/>
            <p:cNvSpPr/>
            <p:nvPr/>
          </p:nvSpPr>
          <p:spPr bwMode="auto">
            <a:xfrm>
              <a:off x="138113" y="5060950"/>
              <a:ext cx="304800" cy="1778000"/>
            </a:xfrm>
            <a:custGeom>
              <a:avLst/>
              <a:gdLst/>
              <a:ahLst/>
              <a:cxnLst/>
              <a:rect l="0" t="0" r="r" b="b"/>
              <a:pathLst>
                <a:path w="192" h="1120">
                  <a:moveTo>
                    <a:pt x="192" y="1120"/>
                  </a:moveTo>
                  <a:lnTo>
                    <a:pt x="177" y="1120"/>
                  </a:lnTo>
                  <a:lnTo>
                    <a:pt x="177" y="360"/>
                  </a:lnTo>
                  <a:lnTo>
                    <a:pt x="0" y="183"/>
                  </a:lnTo>
                  <a:lnTo>
                    <a:pt x="0" y="0"/>
                  </a:lnTo>
                  <a:lnTo>
                    <a:pt x="15" y="0"/>
                  </a:lnTo>
                  <a:lnTo>
                    <a:pt x="15" y="177"/>
                  </a:lnTo>
                  <a:lnTo>
                    <a:pt x="192" y="354"/>
                  </a:lnTo>
                  <a:lnTo>
                    <a:pt x="192" y="11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39" name="Freeform 32"/>
            <p:cNvSpPr>
              <a:spLocks noEditPoints="1"/>
            </p:cNvSpPr>
            <p:nvPr/>
          </p:nvSpPr>
          <p:spPr bwMode="auto">
            <a:xfrm>
              <a:off x="561975" y="6430963"/>
              <a:ext cx="190500" cy="188913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2" y="4"/>
                    <a:pt x="4" y="11"/>
                    <a:pt x="4" y="20"/>
                  </a:cubicBezTo>
                  <a:cubicBezTo>
                    <a:pt x="4" y="29"/>
                    <a:pt x="12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40" name="Rectangle 33"/>
            <p:cNvSpPr>
              <a:spLocks noChangeArrowheads="1"/>
            </p:cNvSpPr>
            <p:nvPr/>
          </p:nvSpPr>
          <p:spPr bwMode="auto">
            <a:xfrm>
              <a:off x="642938" y="6610350"/>
              <a:ext cx="23813" cy="2428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sp>
        <p:sp>
          <p:nvSpPr>
            <p:cNvPr id="41" name="Freeform 34"/>
            <p:cNvSpPr>
              <a:spLocks noEditPoints="1"/>
            </p:cNvSpPr>
            <p:nvPr/>
          </p:nvSpPr>
          <p:spPr bwMode="auto">
            <a:xfrm>
              <a:off x="76200" y="6430963"/>
              <a:ext cx="190500" cy="188913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2" y="0"/>
                    <a:pt x="40" y="9"/>
                    <a:pt x="40" y="20"/>
                  </a:cubicBezTo>
                  <a:cubicBezTo>
                    <a:pt x="40" y="31"/>
                    <a:pt x="32" y="40"/>
                    <a:pt x="20" y="40"/>
                  </a:cubicBezTo>
                  <a:close/>
                  <a:moveTo>
                    <a:pt x="20" y="4"/>
                  </a:moveTo>
                  <a:cubicBezTo>
                    <a:pt x="12" y="4"/>
                    <a:pt x="4" y="11"/>
                    <a:pt x="4" y="20"/>
                  </a:cubicBezTo>
                  <a:cubicBezTo>
                    <a:pt x="4" y="29"/>
                    <a:pt x="12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42" name="Freeform 35"/>
            <p:cNvSpPr/>
            <p:nvPr/>
          </p:nvSpPr>
          <p:spPr bwMode="auto">
            <a:xfrm>
              <a:off x="0" y="5978525"/>
              <a:ext cx="190500" cy="461963"/>
            </a:xfrm>
            <a:custGeom>
              <a:avLst/>
              <a:gdLst/>
              <a:ahLst/>
              <a:cxnLst/>
              <a:rect l="0" t="0" r="r" b="b"/>
              <a:pathLst>
                <a:path w="120" h="291">
                  <a:moveTo>
                    <a:pt x="120" y="291"/>
                  </a:moveTo>
                  <a:lnTo>
                    <a:pt x="105" y="291"/>
                  </a:lnTo>
                  <a:lnTo>
                    <a:pt x="105" y="114"/>
                  </a:lnTo>
                  <a:lnTo>
                    <a:pt x="0" y="9"/>
                  </a:lnTo>
                  <a:lnTo>
                    <a:pt x="12" y="0"/>
                  </a:lnTo>
                  <a:lnTo>
                    <a:pt x="120" y="108"/>
                  </a:lnTo>
                  <a:lnTo>
                    <a:pt x="120" y="29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43" name="Freeform 36"/>
            <p:cNvSpPr/>
            <p:nvPr/>
          </p:nvSpPr>
          <p:spPr bwMode="auto">
            <a:xfrm>
              <a:off x="1014413" y="1801813"/>
              <a:ext cx="214313" cy="755650"/>
            </a:xfrm>
            <a:custGeom>
              <a:avLst/>
              <a:gdLst/>
              <a:ahLst/>
              <a:cxnLst/>
              <a:rect l="0" t="0" r="r" b="b"/>
              <a:pathLst>
                <a:path w="135" h="476">
                  <a:moveTo>
                    <a:pt x="12" y="476"/>
                  </a:moveTo>
                  <a:lnTo>
                    <a:pt x="0" y="476"/>
                  </a:lnTo>
                  <a:lnTo>
                    <a:pt x="0" y="128"/>
                  </a:lnTo>
                  <a:lnTo>
                    <a:pt x="126" y="0"/>
                  </a:lnTo>
                  <a:lnTo>
                    <a:pt x="135" y="9"/>
                  </a:lnTo>
                  <a:lnTo>
                    <a:pt x="12" y="131"/>
                  </a:lnTo>
                  <a:lnTo>
                    <a:pt x="12" y="4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44" name="Freeform 37"/>
            <p:cNvSpPr>
              <a:spLocks noEditPoints="1"/>
            </p:cNvSpPr>
            <p:nvPr/>
          </p:nvSpPr>
          <p:spPr bwMode="auto">
            <a:xfrm>
              <a:off x="938213" y="2547938"/>
              <a:ext cx="166688" cy="160338"/>
            </a:xfrm>
            <a:custGeom>
              <a:avLst/>
              <a:gdLst/>
              <a:ahLst/>
              <a:cxnLst/>
              <a:rect l="0" t="0" r="r" b="b"/>
              <a:pathLst>
                <a:path w="35" h="34">
                  <a:moveTo>
                    <a:pt x="18" y="34"/>
                  </a:moveTo>
                  <a:cubicBezTo>
                    <a:pt x="8" y="34"/>
                    <a:pt x="0" y="26"/>
                    <a:pt x="0" y="17"/>
                  </a:cubicBezTo>
                  <a:cubicBezTo>
                    <a:pt x="0" y="7"/>
                    <a:pt x="8" y="0"/>
                    <a:pt x="18" y="0"/>
                  </a:cubicBezTo>
                  <a:cubicBezTo>
                    <a:pt x="27" y="0"/>
                    <a:pt x="35" y="7"/>
                    <a:pt x="35" y="17"/>
                  </a:cubicBezTo>
                  <a:cubicBezTo>
                    <a:pt x="35" y="26"/>
                    <a:pt x="27" y="34"/>
                    <a:pt x="18" y="34"/>
                  </a:cubicBezTo>
                  <a:close/>
                  <a:moveTo>
                    <a:pt x="18" y="4"/>
                  </a:moveTo>
                  <a:cubicBezTo>
                    <a:pt x="10" y="4"/>
                    <a:pt x="4" y="10"/>
                    <a:pt x="4" y="17"/>
                  </a:cubicBezTo>
                  <a:cubicBezTo>
                    <a:pt x="4" y="24"/>
                    <a:pt x="10" y="30"/>
                    <a:pt x="18" y="30"/>
                  </a:cubicBezTo>
                  <a:cubicBezTo>
                    <a:pt x="25" y="30"/>
                    <a:pt x="31" y="24"/>
                    <a:pt x="31" y="17"/>
                  </a:cubicBezTo>
                  <a:cubicBezTo>
                    <a:pt x="31" y="10"/>
                    <a:pt x="25" y="4"/>
                    <a:pt x="1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45" name="Freeform 38"/>
            <p:cNvSpPr/>
            <p:nvPr/>
          </p:nvSpPr>
          <p:spPr bwMode="auto">
            <a:xfrm>
              <a:off x="595313" y="4763"/>
              <a:ext cx="638175" cy="4025900"/>
            </a:xfrm>
            <a:custGeom>
              <a:avLst/>
              <a:gdLst/>
              <a:ahLst/>
              <a:cxnLst/>
              <a:rect l="0" t="0" r="r" b="b"/>
              <a:pathLst>
                <a:path w="402" h="2536">
                  <a:moveTo>
                    <a:pt x="402" y="2536"/>
                  </a:moveTo>
                  <a:lnTo>
                    <a:pt x="387" y="2536"/>
                  </a:lnTo>
                  <a:lnTo>
                    <a:pt x="387" y="2311"/>
                  </a:lnTo>
                  <a:lnTo>
                    <a:pt x="0" y="1925"/>
                  </a:lnTo>
                  <a:lnTo>
                    <a:pt x="0" y="0"/>
                  </a:lnTo>
                  <a:lnTo>
                    <a:pt x="15" y="0"/>
                  </a:lnTo>
                  <a:lnTo>
                    <a:pt x="15" y="1916"/>
                  </a:lnTo>
                  <a:lnTo>
                    <a:pt x="402" y="2302"/>
                  </a:lnTo>
                  <a:lnTo>
                    <a:pt x="402" y="25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46" name="Freeform 39"/>
            <p:cNvSpPr/>
            <p:nvPr/>
          </p:nvSpPr>
          <p:spPr bwMode="auto">
            <a:xfrm>
              <a:off x="1223963" y="1382713"/>
              <a:ext cx="142875" cy="476250"/>
            </a:xfrm>
            <a:custGeom>
              <a:avLst/>
              <a:gdLst/>
              <a:ahLst/>
              <a:cxnLst/>
              <a:rect l="0" t="0" r="r" b="b"/>
              <a:pathLst>
                <a:path w="90" h="300">
                  <a:moveTo>
                    <a:pt x="90" y="300"/>
                  </a:moveTo>
                  <a:lnTo>
                    <a:pt x="78" y="300"/>
                  </a:lnTo>
                  <a:lnTo>
                    <a:pt x="78" y="84"/>
                  </a:lnTo>
                  <a:lnTo>
                    <a:pt x="0" y="9"/>
                  </a:lnTo>
                  <a:lnTo>
                    <a:pt x="9" y="0"/>
                  </a:lnTo>
                  <a:lnTo>
                    <a:pt x="90" y="81"/>
                  </a:lnTo>
                  <a:lnTo>
                    <a:pt x="90" y="30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47" name="Freeform 40"/>
            <p:cNvSpPr>
              <a:spLocks noEditPoints="1"/>
            </p:cNvSpPr>
            <p:nvPr/>
          </p:nvSpPr>
          <p:spPr bwMode="auto">
            <a:xfrm>
              <a:off x="1300163" y="1849438"/>
              <a:ext cx="109538" cy="107950"/>
            </a:xfrm>
            <a:custGeom>
              <a:avLst/>
              <a:gdLst/>
              <a:ahLst/>
              <a:cxnLst/>
              <a:rect l="0" t="0" r="r" b="b"/>
              <a:pathLst>
                <a:path w="23" h="23">
                  <a:moveTo>
                    <a:pt x="12" y="23"/>
                  </a:moveTo>
                  <a:cubicBezTo>
                    <a:pt x="5" y="23"/>
                    <a:pt x="0" y="18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2"/>
                  </a:cubicBezTo>
                  <a:cubicBezTo>
                    <a:pt x="23" y="18"/>
                    <a:pt x="18" y="23"/>
                    <a:pt x="12" y="23"/>
                  </a:cubicBezTo>
                  <a:close/>
                  <a:moveTo>
                    <a:pt x="12" y="4"/>
                  </a:moveTo>
                  <a:cubicBezTo>
                    <a:pt x="8" y="4"/>
                    <a:pt x="4" y="8"/>
                    <a:pt x="4" y="12"/>
                  </a:cubicBezTo>
                  <a:cubicBezTo>
                    <a:pt x="4" y="16"/>
                    <a:pt x="8" y="19"/>
                    <a:pt x="12" y="19"/>
                  </a:cubicBezTo>
                  <a:cubicBezTo>
                    <a:pt x="16" y="19"/>
                    <a:pt x="19" y="16"/>
                    <a:pt x="19" y="12"/>
                  </a:cubicBezTo>
                  <a:cubicBezTo>
                    <a:pt x="19" y="8"/>
                    <a:pt x="16" y="4"/>
                    <a:pt x="1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48" name="Freeform 41"/>
            <p:cNvSpPr/>
            <p:nvPr/>
          </p:nvSpPr>
          <p:spPr bwMode="auto">
            <a:xfrm>
              <a:off x="280988" y="3417888"/>
              <a:ext cx="142875" cy="474663"/>
            </a:xfrm>
            <a:custGeom>
              <a:avLst/>
              <a:gdLst/>
              <a:ahLst/>
              <a:cxnLst/>
              <a:rect l="0" t="0" r="r" b="b"/>
              <a:pathLst>
                <a:path w="90" h="299">
                  <a:moveTo>
                    <a:pt x="12" y="299"/>
                  </a:moveTo>
                  <a:lnTo>
                    <a:pt x="0" y="299"/>
                  </a:lnTo>
                  <a:lnTo>
                    <a:pt x="0" y="80"/>
                  </a:lnTo>
                  <a:lnTo>
                    <a:pt x="81" y="0"/>
                  </a:lnTo>
                  <a:lnTo>
                    <a:pt x="90" y="8"/>
                  </a:lnTo>
                  <a:lnTo>
                    <a:pt x="12" y="83"/>
                  </a:lnTo>
                  <a:lnTo>
                    <a:pt x="12" y="29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49" name="Freeform 42"/>
            <p:cNvSpPr>
              <a:spLocks noEditPoints="1"/>
            </p:cNvSpPr>
            <p:nvPr/>
          </p:nvSpPr>
          <p:spPr bwMode="auto">
            <a:xfrm>
              <a:off x="238125" y="3883025"/>
              <a:ext cx="109538" cy="109538"/>
            </a:xfrm>
            <a:custGeom>
              <a:avLst/>
              <a:gdLst/>
              <a:ahLst/>
              <a:cxnLst/>
              <a:rect l="0" t="0" r="r" b="b"/>
              <a:pathLst>
                <a:path w="23" h="23">
                  <a:moveTo>
                    <a:pt x="11" y="23"/>
                  </a:moveTo>
                  <a:cubicBezTo>
                    <a:pt x="5" y="23"/>
                    <a:pt x="0" y="18"/>
                    <a:pt x="0" y="12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7" y="0"/>
                    <a:pt x="23" y="5"/>
                    <a:pt x="23" y="12"/>
                  </a:cubicBezTo>
                  <a:cubicBezTo>
                    <a:pt x="23" y="18"/>
                    <a:pt x="17" y="23"/>
                    <a:pt x="11" y="23"/>
                  </a:cubicBezTo>
                  <a:close/>
                  <a:moveTo>
                    <a:pt x="11" y="4"/>
                  </a:moveTo>
                  <a:cubicBezTo>
                    <a:pt x="7" y="4"/>
                    <a:pt x="4" y="8"/>
                    <a:pt x="4" y="12"/>
                  </a:cubicBezTo>
                  <a:cubicBezTo>
                    <a:pt x="4" y="16"/>
                    <a:pt x="7" y="19"/>
                    <a:pt x="11" y="19"/>
                  </a:cubicBezTo>
                  <a:cubicBezTo>
                    <a:pt x="15" y="19"/>
                    <a:pt x="19" y="16"/>
                    <a:pt x="19" y="12"/>
                  </a:cubicBezTo>
                  <a:cubicBezTo>
                    <a:pt x="19" y="8"/>
                    <a:pt x="15" y="4"/>
                    <a:pt x="11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50" name="Freeform 43"/>
            <p:cNvSpPr/>
            <p:nvPr/>
          </p:nvSpPr>
          <p:spPr bwMode="auto">
            <a:xfrm>
              <a:off x="4763" y="2166938"/>
              <a:ext cx="114300" cy="452438"/>
            </a:xfrm>
            <a:custGeom>
              <a:avLst/>
              <a:gdLst/>
              <a:ahLst/>
              <a:cxnLst/>
              <a:rect l="0" t="0" r="r" b="b"/>
              <a:pathLst>
                <a:path w="72" h="285">
                  <a:moveTo>
                    <a:pt x="6" y="285"/>
                  </a:moveTo>
                  <a:lnTo>
                    <a:pt x="0" y="276"/>
                  </a:lnTo>
                  <a:lnTo>
                    <a:pt x="60" y="216"/>
                  </a:lnTo>
                  <a:lnTo>
                    <a:pt x="60" y="0"/>
                  </a:lnTo>
                  <a:lnTo>
                    <a:pt x="72" y="0"/>
                  </a:lnTo>
                  <a:lnTo>
                    <a:pt x="72" y="222"/>
                  </a:lnTo>
                  <a:lnTo>
                    <a:pt x="6" y="28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51" name="Freeform 44"/>
            <p:cNvSpPr>
              <a:spLocks noEditPoints="1"/>
            </p:cNvSpPr>
            <p:nvPr/>
          </p:nvSpPr>
          <p:spPr bwMode="auto">
            <a:xfrm>
              <a:off x="52388" y="2066925"/>
              <a:ext cx="109538" cy="109538"/>
            </a:xfrm>
            <a:custGeom>
              <a:avLst/>
              <a:gdLst/>
              <a:ahLst/>
              <a:cxnLst/>
              <a:rect l="0" t="0" r="r" b="b"/>
              <a:pathLst>
                <a:path w="23" h="23">
                  <a:moveTo>
                    <a:pt x="12" y="23"/>
                  </a:moveTo>
                  <a:cubicBezTo>
                    <a:pt x="5" y="23"/>
                    <a:pt x="0" y="18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2"/>
                  </a:cubicBezTo>
                  <a:cubicBezTo>
                    <a:pt x="23" y="18"/>
                    <a:pt x="18" y="23"/>
                    <a:pt x="12" y="23"/>
                  </a:cubicBezTo>
                  <a:close/>
                  <a:moveTo>
                    <a:pt x="12" y="4"/>
                  </a:moveTo>
                  <a:cubicBezTo>
                    <a:pt x="8" y="4"/>
                    <a:pt x="4" y="8"/>
                    <a:pt x="4" y="12"/>
                  </a:cubicBezTo>
                  <a:cubicBezTo>
                    <a:pt x="4" y="16"/>
                    <a:pt x="8" y="19"/>
                    <a:pt x="12" y="19"/>
                  </a:cubicBezTo>
                  <a:cubicBezTo>
                    <a:pt x="16" y="19"/>
                    <a:pt x="19" y="16"/>
                    <a:pt x="19" y="12"/>
                  </a:cubicBezTo>
                  <a:cubicBezTo>
                    <a:pt x="19" y="8"/>
                    <a:pt x="16" y="4"/>
                    <a:pt x="1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52" name="Rectangle 45"/>
            <p:cNvSpPr>
              <a:spLocks noChangeArrowheads="1"/>
            </p:cNvSpPr>
            <p:nvPr/>
          </p:nvSpPr>
          <p:spPr bwMode="auto">
            <a:xfrm>
              <a:off x="1228725" y="4662488"/>
              <a:ext cx="23813" cy="21812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sp>
        <p:sp>
          <p:nvSpPr>
            <p:cNvPr id="53" name="Freeform 46"/>
            <p:cNvSpPr/>
            <p:nvPr/>
          </p:nvSpPr>
          <p:spPr bwMode="auto">
            <a:xfrm>
              <a:off x="1319213" y="5041900"/>
              <a:ext cx="371475" cy="1801813"/>
            </a:xfrm>
            <a:custGeom>
              <a:avLst/>
              <a:gdLst/>
              <a:ahLst/>
              <a:cxnLst/>
              <a:rect l="0" t="0" r="r" b="b"/>
              <a:pathLst>
                <a:path w="234" h="1135">
                  <a:moveTo>
                    <a:pt x="15" y="1135"/>
                  </a:moveTo>
                  <a:lnTo>
                    <a:pt x="0" y="1135"/>
                  </a:lnTo>
                  <a:lnTo>
                    <a:pt x="0" y="515"/>
                  </a:lnTo>
                  <a:lnTo>
                    <a:pt x="0" y="512"/>
                  </a:lnTo>
                  <a:lnTo>
                    <a:pt x="219" y="0"/>
                  </a:lnTo>
                  <a:lnTo>
                    <a:pt x="234" y="6"/>
                  </a:lnTo>
                  <a:lnTo>
                    <a:pt x="15" y="518"/>
                  </a:lnTo>
                  <a:lnTo>
                    <a:pt x="15" y="113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54" name="Freeform 47"/>
            <p:cNvSpPr>
              <a:spLocks noEditPoints="1"/>
            </p:cNvSpPr>
            <p:nvPr/>
          </p:nvSpPr>
          <p:spPr bwMode="auto">
            <a:xfrm>
              <a:off x="1147763" y="4481513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8" y="36"/>
                    <a:pt x="36" y="29"/>
                    <a:pt x="36" y="20"/>
                  </a:cubicBezTo>
                  <a:cubicBezTo>
                    <a:pt x="36" y="11"/>
                    <a:pt x="28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55" name="Freeform 48"/>
            <p:cNvSpPr/>
            <p:nvPr/>
          </p:nvSpPr>
          <p:spPr bwMode="auto">
            <a:xfrm>
              <a:off x="819150" y="3983038"/>
              <a:ext cx="347663" cy="2860675"/>
            </a:xfrm>
            <a:custGeom>
              <a:avLst/>
              <a:gdLst/>
              <a:ahLst/>
              <a:cxnLst/>
              <a:rect l="0" t="0" r="r" b="b"/>
              <a:pathLst>
                <a:path w="219" h="1802">
                  <a:moveTo>
                    <a:pt x="219" y="1802"/>
                  </a:moveTo>
                  <a:lnTo>
                    <a:pt x="201" y="1802"/>
                  </a:lnTo>
                  <a:lnTo>
                    <a:pt x="201" y="1185"/>
                  </a:lnTo>
                  <a:lnTo>
                    <a:pt x="0" y="3"/>
                  </a:lnTo>
                  <a:lnTo>
                    <a:pt x="15" y="0"/>
                  </a:lnTo>
                  <a:lnTo>
                    <a:pt x="219" y="1185"/>
                  </a:lnTo>
                  <a:lnTo>
                    <a:pt x="219" y="180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56" name="Freeform 49"/>
            <p:cNvSpPr>
              <a:spLocks noEditPoints="1"/>
            </p:cNvSpPr>
            <p:nvPr/>
          </p:nvSpPr>
          <p:spPr bwMode="auto">
            <a:xfrm>
              <a:off x="728663" y="3806825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8"/>
                    <a:pt x="11" y="36"/>
                    <a:pt x="20" y="36"/>
                  </a:cubicBezTo>
                  <a:cubicBezTo>
                    <a:pt x="29" y="36"/>
                    <a:pt x="36" y="28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57" name="Freeform 50"/>
            <p:cNvSpPr>
              <a:spLocks noEditPoints="1"/>
            </p:cNvSpPr>
            <p:nvPr/>
          </p:nvSpPr>
          <p:spPr bwMode="auto">
            <a:xfrm>
              <a:off x="1624013" y="4867275"/>
              <a:ext cx="190500" cy="188913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8" y="36"/>
                    <a:pt x="36" y="29"/>
                    <a:pt x="36" y="20"/>
                  </a:cubicBezTo>
                  <a:cubicBezTo>
                    <a:pt x="36" y="11"/>
                    <a:pt x="28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58" name="Freeform 51"/>
            <p:cNvSpPr/>
            <p:nvPr/>
          </p:nvSpPr>
          <p:spPr bwMode="auto">
            <a:xfrm>
              <a:off x="1404938" y="5422900"/>
              <a:ext cx="371475" cy="1425575"/>
            </a:xfrm>
            <a:custGeom>
              <a:avLst/>
              <a:gdLst/>
              <a:ahLst/>
              <a:cxnLst/>
              <a:rect l="0" t="0" r="r" b="b"/>
              <a:pathLst>
                <a:path w="234" h="898">
                  <a:moveTo>
                    <a:pt x="18" y="898"/>
                  </a:moveTo>
                  <a:lnTo>
                    <a:pt x="0" y="898"/>
                  </a:lnTo>
                  <a:lnTo>
                    <a:pt x="0" y="515"/>
                  </a:lnTo>
                  <a:lnTo>
                    <a:pt x="0" y="512"/>
                  </a:lnTo>
                  <a:lnTo>
                    <a:pt x="222" y="0"/>
                  </a:lnTo>
                  <a:lnTo>
                    <a:pt x="234" y="6"/>
                  </a:lnTo>
                  <a:lnTo>
                    <a:pt x="18" y="518"/>
                  </a:lnTo>
                  <a:lnTo>
                    <a:pt x="18" y="89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59" name="Freeform 52"/>
            <p:cNvSpPr/>
            <p:nvPr/>
          </p:nvSpPr>
          <p:spPr bwMode="auto">
            <a:xfrm>
              <a:off x="1666875" y="5945188"/>
              <a:ext cx="152400" cy="912813"/>
            </a:xfrm>
            <a:custGeom>
              <a:avLst/>
              <a:gdLst/>
              <a:ahLst/>
              <a:cxnLst/>
              <a:rect l="0" t="0" r="r" b="b"/>
              <a:pathLst>
                <a:path w="96" h="575">
                  <a:moveTo>
                    <a:pt x="15" y="575"/>
                  </a:moveTo>
                  <a:lnTo>
                    <a:pt x="0" y="569"/>
                  </a:lnTo>
                  <a:lnTo>
                    <a:pt x="81" y="383"/>
                  </a:lnTo>
                  <a:lnTo>
                    <a:pt x="81" y="0"/>
                  </a:lnTo>
                  <a:lnTo>
                    <a:pt x="96" y="0"/>
                  </a:lnTo>
                  <a:lnTo>
                    <a:pt x="96" y="386"/>
                  </a:lnTo>
                  <a:lnTo>
                    <a:pt x="15" y="57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60" name="Freeform 53"/>
            <p:cNvSpPr>
              <a:spLocks noEditPoints="1"/>
            </p:cNvSpPr>
            <p:nvPr/>
          </p:nvSpPr>
          <p:spPr bwMode="auto">
            <a:xfrm>
              <a:off x="1709738" y="5246688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61" name="Freeform 54"/>
            <p:cNvSpPr>
              <a:spLocks noEditPoints="1"/>
            </p:cNvSpPr>
            <p:nvPr/>
          </p:nvSpPr>
          <p:spPr bwMode="auto">
            <a:xfrm>
              <a:off x="1709738" y="5764213"/>
              <a:ext cx="190500" cy="190500"/>
            </a:xfrm>
            <a:custGeom>
              <a:avLst/>
              <a:gdLst/>
              <a:ahLst/>
              <a:cxnLst/>
              <a:rect l="0" t="0" r="r" b="b"/>
              <a:pathLst>
                <a:path w="40" h="40">
                  <a:moveTo>
                    <a:pt x="20" y="40"/>
                  </a:moveTo>
                  <a:cubicBezTo>
                    <a:pt x="9" y="40"/>
                    <a:pt x="0" y="31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ubicBezTo>
                    <a:pt x="40" y="31"/>
                    <a:pt x="31" y="40"/>
                    <a:pt x="20" y="40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20"/>
                  </a:cubicBezTo>
                  <a:cubicBezTo>
                    <a:pt x="4" y="29"/>
                    <a:pt x="11" y="36"/>
                    <a:pt x="20" y="36"/>
                  </a:cubicBezTo>
                  <a:cubicBezTo>
                    <a:pt x="29" y="36"/>
                    <a:pt x="36" y="29"/>
                    <a:pt x="36" y="20"/>
                  </a:cubicBezTo>
                  <a:cubicBezTo>
                    <a:pt x="36" y="11"/>
                    <a:pt x="29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62" name="Freeform 55"/>
            <p:cNvSpPr/>
            <p:nvPr/>
          </p:nvSpPr>
          <p:spPr bwMode="auto">
            <a:xfrm>
              <a:off x="1766888" y="6330950"/>
              <a:ext cx="419100" cy="527050"/>
            </a:xfrm>
            <a:custGeom>
              <a:avLst/>
              <a:gdLst/>
              <a:ahLst/>
              <a:cxnLst/>
              <a:rect l="0" t="0" r="r" b="b"/>
              <a:pathLst>
                <a:path w="264" h="332">
                  <a:moveTo>
                    <a:pt x="12" y="332"/>
                  </a:moveTo>
                  <a:lnTo>
                    <a:pt x="0" y="326"/>
                  </a:lnTo>
                  <a:lnTo>
                    <a:pt x="45" y="206"/>
                  </a:lnTo>
                  <a:lnTo>
                    <a:pt x="255" y="0"/>
                  </a:lnTo>
                  <a:lnTo>
                    <a:pt x="264" y="12"/>
                  </a:lnTo>
                  <a:lnTo>
                    <a:pt x="60" y="215"/>
                  </a:lnTo>
                  <a:lnTo>
                    <a:pt x="12" y="3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63" name="Freeform 56"/>
            <p:cNvSpPr>
              <a:spLocks noEditPoints="1"/>
            </p:cNvSpPr>
            <p:nvPr/>
          </p:nvSpPr>
          <p:spPr bwMode="auto">
            <a:xfrm>
              <a:off x="2147888" y="6221413"/>
              <a:ext cx="157163" cy="147638"/>
            </a:xfrm>
            <a:custGeom>
              <a:avLst/>
              <a:gdLst/>
              <a:ahLst/>
              <a:cxnLst/>
              <a:rect l="0" t="0" r="r" b="b"/>
              <a:pathLst>
                <a:path w="33" h="31">
                  <a:moveTo>
                    <a:pt x="16" y="31"/>
                  </a:moveTo>
                  <a:cubicBezTo>
                    <a:pt x="12" y="31"/>
                    <a:pt x="8" y="29"/>
                    <a:pt x="5" y="26"/>
                  </a:cubicBezTo>
                  <a:cubicBezTo>
                    <a:pt x="2" y="24"/>
                    <a:pt x="0" y="20"/>
                    <a:pt x="0" y="15"/>
                  </a:cubicBezTo>
                  <a:cubicBezTo>
                    <a:pt x="0" y="11"/>
                    <a:pt x="2" y="7"/>
                    <a:pt x="5" y="4"/>
                  </a:cubicBezTo>
                  <a:cubicBezTo>
                    <a:pt x="8" y="1"/>
                    <a:pt x="12" y="0"/>
                    <a:pt x="16" y="0"/>
                  </a:cubicBezTo>
                  <a:cubicBezTo>
                    <a:pt x="20" y="0"/>
                    <a:pt x="24" y="1"/>
                    <a:pt x="27" y="4"/>
                  </a:cubicBezTo>
                  <a:cubicBezTo>
                    <a:pt x="33" y="10"/>
                    <a:pt x="33" y="20"/>
                    <a:pt x="27" y="26"/>
                  </a:cubicBezTo>
                  <a:cubicBezTo>
                    <a:pt x="24" y="29"/>
                    <a:pt x="20" y="31"/>
                    <a:pt x="16" y="31"/>
                  </a:cubicBezTo>
                  <a:close/>
                  <a:moveTo>
                    <a:pt x="16" y="4"/>
                  </a:moveTo>
                  <a:cubicBezTo>
                    <a:pt x="13" y="4"/>
                    <a:pt x="10" y="5"/>
                    <a:pt x="8" y="7"/>
                  </a:cubicBezTo>
                  <a:cubicBezTo>
                    <a:pt x="6" y="9"/>
                    <a:pt x="4" y="12"/>
                    <a:pt x="4" y="15"/>
                  </a:cubicBezTo>
                  <a:cubicBezTo>
                    <a:pt x="4" y="19"/>
                    <a:pt x="6" y="21"/>
                    <a:pt x="8" y="24"/>
                  </a:cubicBezTo>
                  <a:cubicBezTo>
                    <a:pt x="10" y="26"/>
                    <a:pt x="13" y="27"/>
                    <a:pt x="16" y="27"/>
                  </a:cubicBezTo>
                  <a:cubicBezTo>
                    <a:pt x="19" y="27"/>
                    <a:pt x="22" y="26"/>
                    <a:pt x="24" y="24"/>
                  </a:cubicBezTo>
                  <a:cubicBezTo>
                    <a:pt x="29" y="19"/>
                    <a:pt x="29" y="12"/>
                    <a:pt x="24" y="7"/>
                  </a:cubicBezTo>
                  <a:cubicBezTo>
                    <a:pt x="22" y="5"/>
                    <a:pt x="19" y="4"/>
                    <a:pt x="16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64" name="Freeform 57"/>
            <p:cNvSpPr/>
            <p:nvPr/>
          </p:nvSpPr>
          <p:spPr bwMode="auto">
            <a:xfrm>
              <a:off x="504825" y="9525"/>
              <a:ext cx="233363" cy="5103813"/>
            </a:xfrm>
            <a:custGeom>
              <a:avLst/>
              <a:gdLst/>
              <a:ahLst/>
              <a:cxnLst/>
              <a:rect l="0" t="0" r="r" b="b"/>
              <a:pathLst>
                <a:path w="147" h="3215">
                  <a:moveTo>
                    <a:pt x="132" y="3215"/>
                  </a:moveTo>
                  <a:lnTo>
                    <a:pt x="129" y="2754"/>
                  </a:lnTo>
                  <a:lnTo>
                    <a:pt x="0" y="1901"/>
                  </a:lnTo>
                  <a:lnTo>
                    <a:pt x="0" y="0"/>
                  </a:lnTo>
                  <a:lnTo>
                    <a:pt x="15" y="0"/>
                  </a:lnTo>
                  <a:lnTo>
                    <a:pt x="15" y="1898"/>
                  </a:lnTo>
                  <a:lnTo>
                    <a:pt x="144" y="2754"/>
                  </a:lnTo>
                  <a:lnTo>
                    <a:pt x="147" y="3215"/>
                  </a:lnTo>
                  <a:lnTo>
                    <a:pt x="132" y="321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  <p:sp>
          <p:nvSpPr>
            <p:cNvPr id="65" name="Freeform 58"/>
            <p:cNvSpPr>
              <a:spLocks noEditPoints="1"/>
            </p:cNvSpPr>
            <p:nvPr/>
          </p:nvSpPr>
          <p:spPr bwMode="auto">
            <a:xfrm>
              <a:off x="633413" y="5103813"/>
              <a:ext cx="185738" cy="185738"/>
            </a:xfrm>
            <a:custGeom>
              <a:avLst/>
              <a:gdLst/>
              <a:ahLst/>
              <a:cxnLst/>
              <a:rect l="0" t="0" r="r" b="b"/>
              <a:pathLst>
                <a:path w="39" h="39">
                  <a:moveTo>
                    <a:pt x="20" y="39"/>
                  </a:moveTo>
                  <a:cubicBezTo>
                    <a:pt x="9" y="39"/>
                    <a:pt x="0" y="30"/>
                    <a:pt x="0" y="19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0" y="0"/>
                    <a:pt x="39" y="9"/>
                    <a:pt x="39" y="19"/>
                  </a:cubicBezTo>
                  <a:cubicBezTo>
                    <a:pt x="39" y="30"/>
                    <a:pt x="30" y="39"/>
                    <a:pt x="20" y="39"/>
                  </a:cubicBezTo>
                  <a:close/>
                  <a:moveTo>
                    <a:pt x="20" y="4"/>
                  </a:moveTo>
                  <a:cubicBezTo>
                    <a:pt x="11" y="4"/>
                    <a:pt x="4" y="11"/>
                    <a:pt x="4" y="19"/>
                  </a:cubicBezTo>
                  <a:cubicBezTo>
                    <a:pt x="4" y="28"/>
                    <a:pt x="11" y="35"/>
                    <a:pt x="20" y="35"/>
                  </a:cubicBezTo>
                  <a:cubicBezTo>
                    <a:pt x="28" y="35"/>
                    <a:pt x="35" y="28"/>
                    <a:pt x="35" y="19"/>
                  </a:cubicBezTo>
                  <a:cubicBezTo>
                    <a:pt x="35" y="11"/>
                    <a:pt x="28" y="4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76424" y="1122363"/>
            <a:ext cx="8791575" cy="2387600"/>
          </a:xfrm>
        </p:spPr>
        <p:txBody>
          <a:bodyPr anchor="b">
            <a:normAutofit/>
          </a:bodyPr>
          <a:lstStyle>
            <a:lvl1pPr algn="l"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76424" y="3602038"/>
            <a:ext cx="8791575" cy="1655762"/>
          </a:xfrm>
        </p:spPr>
        <p:txBody>
          <a:bodyPr>
            <a:normAutofit/>
          </a:bodyPr>
          <a:lstStyle>
            <a:lvl1pPr marL="0" indent="0" algn="l">
              <a:buNone/>
              <a:defRPr sz="2000" cap="all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077511" y="5410201"/>
            <a:ext cx="2743200" cy="365125"/>
          </a:xfrm>
        </p:spPr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876424" y="5410201"/>
            <a:ext cx="5124886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96911" y="5410199"/>
            <a:ext cx="771089" cy="365125"/>
          </a:xfrm>
        </p:spPr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66447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0" y="4304664"/>
            <a:ext cx="9912355" cy="819355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41411" y="606426"/>
            <a:ext cx="9912354" cy="3299778"/>
          </a:xfrm>
          <a:prstGeom prst="round2DiagRect">
            <a:avLst>
              <a:gd name="adj1" fmla="val 4860"/>
              <a:gd name="adj2" fmla="val 0"/>
            </a:avLst>
          </a:prstGeom>
          <a:ln w="19050" cap="sq">
            <a:solidFill>
              <a:schemeClr val="tx2">
                <a:lumMod val="60000"/>
                <a:lumOff val="40000"/>
                <a:alpha val="60000"/>
              </a:schemeClr>
            </a:solidFill>
            <a:miter lim="800000"/>
          </a:ln>
          <a:effectLst>
            <a:outerShdw blurRad="88900" dist="38100" dir="5400000" algn="t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 sz="3200"/>
            </a:lvl1pPr>
          </a:lstStyle>
          <a:p>
            <a:pPr marL="0" lvl="0" indent="0">
              <a:buNone/>
            </a:pPr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364" y="5124020"/>
            <a:ext cx="9910859" cy="682472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10352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56" y="609600"/>
            <a:ext cx="9905955" cy="3429000"/>
          </a:xfrm>
        </p:spPr>
        <p:txBody>
          <a:bodyPr anchor="ctr"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410" y="4419599"/>
            <a:ext cx="9904459" cy="1371599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443871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609599"/>
            <a:ext cx="9302752" cy="2748429"/>
          </a:xfrm>
        </p:spPr>
        <p:txBody>
          <a:bodyPr anchor="ctr"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411" y="4309919"/>
            <a:ext cx="9906002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  <p:sp>
        <p:nvSpPr>
          <p:cNvPr id="60" name="TextBox 59"/>
          <p:cNvSpPr txBox="1"/>
          <p:nvPr/>
        </p:nvSpPr>
        <p:spPr>
          <a:xfrm>
            <a:off x="903512" y="73239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61" name="TextBox 60"/>
          <p:cNvSpPr txBox="1"/>
          <p:nvPr/>
        </p:nvSpPr>
        <p:spPr>
          <a:xfrm>
            <a:off x="10537370" y="276497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6850041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0" y="2134041"/>
            <a:ext cx="9906001" cy="2511835"/>
          </a:xfrm>
        </p:spPr>
        <p:txBody>
          <a:bodyPr anchor="b"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364" y="4657655"/>
            <a:ext cx="9904505" cy="1140644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98424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1141413" y="609600"/>
            <a:ext cx="9905998" cy="1905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141410" y="2674463"/>
            <a:ext cx="3196899" cy="685800"/>
          </a:xfrm>
        </p:spPr>
        <p:txBody>
          <a:bodyPr anchor="b">
            <a:noAutofit/>
          </a:bodyPr>
          <a:lstStyle>
            <a:lvl1pPr marL="0" indent="0">
              <a:lnSpc>
                <a:spcPct val="90000"/>
              </a:lnSpc>
              <a:buNone/>
              <a:defRPr sz="24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27918" y="3360263"/>
            <a:ext cx="3208735" cy="243093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4766" y="2677635"/>
            <a:ext cx="3184385" cy="685800"/>
          </a:xfrm>
        </p:spPr>
        <p:txBody>
          <a:bodyPr anchor="b">
            <a:noAutofit/>
          </a:bodyPr>
          <a:lstStyle>
            <a:lvl1pPr marL="0" indent="0">
              <a:lnSpc>
                <a:spcPct val="90000"/>
              </a:lnSpc>
              <a:buNone/>
              <a:defRPr sz="24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04213" y="3363435"/>
            <a:ext cx="3195830" cy="243093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52442" y="2674463"/>
            <a:ext cx="3194968" cy="685800"/>
          </a:xfrm>
        </p:spPr>
        <p:txBody>
          <a:bodyPr anchor="b">
            <a:noAutofit/>
          </a:bodyPr>
          <a:lstStyle>
            <a:lvl1pPr marL="0" indent="0">
              <a:lnSpc>
                <a:spcPct val="90000"/>
              </a:lnSpc>
              <a:buNone/>
              <a:defRPr sz="24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52442" y="3360263"/>
            <a:ext cx="3194968" cy="243093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930916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1141411" y="609600"/>
            <a:ext cx="9905999" cy="1905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141413" y="4404596"/>
            <a:ext cx="3195240" cy="576262"/>
          </a:xfrm>
        </p:spPr>
        <p:txBody>
          <a:bodyPr anchor="b">
            <a:noAutofit/>
          </a:bodyPr>
          <a:lstStyle>
            <a:lvl1pPr marL="0" indent="0">
              <a:lnSpc>
                <a:spcPct val="90000"/>
              </a:lnSpc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141413" y="2666998"/>
            <a:ext cx="3195240" cy="1524000"/>
          </a:xfrm>
          <a:prstGeom prst="round2DiagRect">
            <a:avLst/>
          </a:prstGeom>
          <a:ln w="19050" cap="sq">
            <a:solidFill>
              <a:schemeClr val="tx2">
                <a:lumMod val="60000"/>
                <a:lumOff val="40000"/>
                <a:alpha val="60000"/>
              </a:schemeClr>
            </a:solidFill>
            <a:miter lim="800000"/>
          </a:ln>
          <a:effectLst>
            <a:outerShdw blurRad="88900" dist="38100" dir="5400000" algn="t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 sz="2000" dirty="0"/>
            </a:lvl1pPr>
          </a:lstStyle>
          <a:p>
            <a:pPr marL="0" lvl="0" indent="0">
              <a:buNone/>
            </a:pPr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41413" y="4980858"/>
            <a:ext cx="3195240" cy="81784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89053" y="4404596"/>
            <a:ext cx="3200400" cy="576262"/>
          </a:xfrm>
        </p:spPr>
        <p:txBody>
          <a:bodyPr anchor="b">
            <a:noAutofit/>
          </a:bodyPr>
          <a:lstStyle>
            <a:lvl1pPr marL="0" indent="0">
              <a:lnSpc>
                <a:spcPct val="90000"/>
              </a:lnSpc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489053" y="2666998"/>
            <a:ext cx="3198940" cy="1524000"/>
          </a:xfrm>
          <a:prstGeom prst="round2DiagRect">
            <a:avLst/>
          </a:prstGeom>
          <a:ln w="19050" cap="sq">
            <a:solidFill>
              <a:schemeClr val="tx2">
                <a:lumMod val="60000"/>
                <a:lumOff val="40000"/>
                <a:alpha val="60000"/>
              </a:schemeClr>
            </a:solidFill>
            <a:miter lim="800000"/>
          </a:ln>
          <a:effectLst>
            <a:outerShdw blurRad="88900" dist="38100" dir="5400000" algn="t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 sz="2000" dirty="0"/>
            </a:lvl1pPr>
          </a:lstStyle>
          <a:p>
            <a:pPr marL="0" lvl="0" indent="0">
              <a:buNone/>
            </a:pPr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487593" y="4980857"/>
            <a:ext cx="3200400" cy="81034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52567" y="4404595"/>
            <a:ext cx="3190741" cy="576262"/>
          </a:xfrm>
        </p:spPr>
        <p:txBody>
          <a:bodyPr anchor="b">
            <a:noAutofit/>
          </a:bodyPr>
          <a:lstStyle>
            <a:lvl1pPr marL="0" indent="0">
              <a:lnSpc>
                <a:spcPct val="90000"/>
              </a:lnSpc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52442" y="2666998"/>
            <a:ext cx="3194969" cy="1524000"/>
          </a:xfrm>
          <a:prstGeom prst="round2DiagRect">
            <a:avLst/>
          </a:prstGeom>
          <a:ln w="19050" cap="sq">
            <a:solidFill>
              <a:schemeClr val="tx2">
                <a:lumMod val="60000"/>
                <a:lumOff val="40000"/>
                <a:alpha val="60000"/>
              </a:schemeClr>
            </a:solidFill>
            <a:miter lim="800000"/>
          </a:ln>
          <a:effectLst>
            <a:outerShdw blurRad="88900" dist="38100" dir="5400000" algn="t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 sz="2000" dirty="0"/>
            </a:lvl1pPr>
          </a:lstStyle>
          <a:p>
            <a:pPr marL="0" lvl="0" indent="0">
              <a:buNone/>
            </a:pPr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52442" y="4980854"/>
            <a:ext cx="3194968" cy="81034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62154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762128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042400" y="609599"/>
            <a:ext cx="2005011" cy="518160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1410" y="609599"/>
            <a:ext cx="7748590" cy="518160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82985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541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1419226"/>
            <a:ext cx="9906000" cy="2852737"/>
          </a:xfrm>
        </p:spPr>
        <p:txBody>
          <a:bodyPr anchor="b"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1411" y="4424362"/>
            <a:ext cx="9906000" cy="1374776"/>
          </a:xfrm>
        </p:spPr>
        <p:txBody>
          <a:bodyPr>
            <a:normAutofit/>
          </a:bodyPr>
          <a:lstStyle>
            <a:lvl1pPr marL="0" indent="0">
              <a:buNone/>
              <a:defRPr sz="1800" cap="all" baseline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41766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1410" y="2249486"/>
            <a:ext cx="4878389" cy="354171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249486"/>
            <a:ext cx="4875211" cy="354171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09376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19126"/>
            <a:ext cx="9906000" cy="147796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0019" y="2249486"/>
            <a:ext cx="4649783" cy="823912"/>
          </a:xfrm>
        </p:spPr>
        <p:txBody>
          <a:bodyPr anchor="b"/>
          <a:lstStyle>
            <a:lvl1pPr marL="0" indent="0">
              <a:lnSpc>
                <a:spcPct val="90000"/>
              </a:lnSpc>
              <a:buNone/>
              <a:defRPr sz="24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1410" y="3073397"/>
            <a:ext cx="4878391" cy="271780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00808" y="2249485"/>
            <a:ext cx="4646602" cy="823912"/>
          </a:xfrm>
        </p:spPr>
        <p:txBody>
          <a:bodyPr anchor="b"/>
          <a:lstStyle>
            <a:lvl1pPr marL="0" indent="0">
              <a:lnSpc>
                <a:spcPct val="90000"/>
              </a:lnSpc>
              <a:buNone/>
              <a:defRPr sz="24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3073397"/>
            <a:ext cx="4875210" cy="271780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4920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28316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1155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6705" y="609601"/>
            <a:ext cx="3856037" cy="1639884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56200" y="592666"/>
            <a:ext cx="5891209" cy="5198534"/>
          </a:xfrm>
        </p:spPr>
        <p:txBody>
          <a:bodyPr anchor="ctr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6705" y="2249486"/>
            <a:ext cx="3856037" cy="3541714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29486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09600"/>
            <a:ext cx="5934508" cy="1639886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380721" y="609601"/>
            <a:ext cx="3666690" cy="5181599"/>
          </a:xfrm>
          <a:prstGeom prst="round2DiagRect">
            <a:avLst>
              <a:gd name="adj1" fmla="val 5608"/>
              <a:gd name="adj2" fmla="val 0"/>
            </a:avLst>
          </a:prstGeom>
          <a:ln w="19050" cap="sq">
            <a:solidFill>
              <a:schemeClr val="tx2">
                <a:lumMod val="60000"/>
                <a:lumOff val="40000"/>
                <a:alpha val="60000"/>
              </a:schemeClr>
            </a:solidFill>
            <a:miter lim="800000"/>
          </a:ln>
          <a:effectLst>
            <a:outerShdw blurRad="88900" dist="38100" dir="5400000" algn="t" rotWithShape="0">
              <a:prstClr val="black">
                <a:alpha val="40000"/>
              </a:prstClr>
            </a:outerShdw>
          </a:effectLst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410" y="2249486"/>
            <a:ext cx="5934511" cy="3541714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1450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2" descr="\\DROBO-FS\QuickDrops\JB\PPTX NG\Droplets\LightingOverlay.png"/>
          <p:cNvPicPr>
            <a:picLocks noChangeAspect="1" noChangeArrowheads="1"/>
          </p:cNvPicPr>
          <p:nvPr/>
        </p:nvPicPr>
        <p:blipFill>
          <a:blip r:embed="rId19">
            <a:alphaModFix amt="3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-1"/>
            <a:ext cx="12192003" cy="6858001"/>
          </a:xfrm>
          <a:prstGeom prst="rect">
            <a:avLst/>
          </a:prstGeo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8" name="Group 7"/>
          <p:cNvGrpSpPr/>
          <p:nvPr/>
        </p:nvGrpSpPr>
        <p:grpSpPr>
          <a:xfrm>
            <a:off x="-14288" y="0"/>
            <a:ext cx="12053888" cy="6858001"/>
            <a:chOff x="-14288" y="0"/>
            <a:chExt cx="12053888" cy="6858001"/>
          </a:xfrm>
        </p:grpSpPr>
        <p:grpSp>
          <p:nvGrpSpPr>
            <p:cNvPr id="9" name="Group 8"/>
            <p:cNvGrpSpPr/>
            <p:nvPr/>
          </p:nvGrpSpPr>
          <p:grpSpPr>
            <a:xfrm>
              <a:off x="-14288" y="0"/>
              <a:ext cx="1220788" cy="6858001"/>
              <a:chOff x="-14288" y="0"/>
              <a:chExt cx="1220788" cy="6858001"/>
            </a:xfrm>
            <a:gradFill flip="none" rotWithShape="1">
              <a:gsLst>
                <a:gs pos="0">
                  <a:schemeClr val="tx2"/>
                </a:gs>
                <a:gs pos="100000">
                  <a:schemeClr val="bg2">
                    <a:lumMod val="60000"/>
                    <a:lumOff val="40000"/>
                  </a:schemeClr>
                </a:gs>
              </a:gsLst>
              <a:lin ang="5400000" scaled="0"/>
              <a:tileRect/>
            </a:gradFill>
          </p:grpSpPr>
          <p:sp>
            <p:nvSpPr>
              <p:cNvPr id="21" name="Rectangle 5"/>
              <p:cNvSpPr>
                <a:spLocks noChangeArrowheads="1"/>
              </p:cNvSpPr>
              <p:nvPr/>
            </p:nvSpPr>
            <p:spPr bwMode="auto">
              <a:xfrm>
                <a:off x="114300" y="4763"/>
                <a:ext cx="23813" cy="2181225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</p:sp>
          <p:sp>
            <p:nvSpPr>
              <p:cNvPr id="22" name="Freeform 6"/>
              <p:cNvSpPr>
                <a:spLocks noEditPoints="1"/>
              </p:cNvSpPr>
              <p:nvPr/>
            </p:nvSpPr>
            <p:spPr bwMode="auto">
              <a:xfrm>
                <a:off x="33337" y="2176463"/>
                <a:ext cx="190500" cy="190500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1" y="4"/>
                      <a:pt x="4" y="11"/>
                      <a:pt x="4" y="20"/>
                    </a:cubicBezTo>
                    <a:cubicBezTo>
                      <a:pt x="4" y="29"/>
                      <a:pt x="11" y="36"/>
                      <a:pt x="20" y="36"/>
                    </a:cubicBezTo>
                    <a:cubicBezTo>
                      <a:pt x="28" y="36"/>
                      <a:pt x="36" y="29"/>
                      <a:pt x="36" y="20"/>
                    </a:cubicBezTo>
                    <a:cubicBezTo>
                      <a:pt x="36" y="11"/>
                      <a:pt x="28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23" name="Freeform 7"/>
              <p:cNvSpPr>
                <a:spLocks noEditPoints="1"/>
              </p:cNvSpPr>
              <p:nvPr/>
            </p:nvSpPr>
            <p:spPr bwMode="auto">
              <a:xfrm>
                <a:off x="28575" y="4021138"/>
                <a:ext cx="190500" cy="188913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2" y="4"/>
                      <a:pt x="4" y="11"/>
                      <a:pt x="4" y="20"/>
                    </a:cubicBezTo>
                    <a:cubicBezTo>
                      <a:pt x="4" y="29"/>
                      <a:pt x="12" y="36"/>
                      <a:pt x="20" y="36"/>
                    </a:cubicBezTo>
                    <a:cubicBezTo>
                      <a:pt x="29" y="36"/>
                      <a:pt x="36" y="29"/>
                      <a:pt x="36" y="20"/>
                    </a:cubicBezTo>
                    <a:cubicBezTo>
                      <a:pt x="36" y="11"/>
                      <a:pt x="29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24" name="Freeform 8"/>
              <p:cNvSpPr/>
              <p:nvPr/>
            </p:nvSpPr>
            <p:spPr bwMode="auto">
              <a:xfrm>
                <a:off x="200025" y="4763"/>
                <a:ext cx="369888" cy="1811338"/>
              </a:xfrm>
              <a:custGeom>
                <a:avLst/>
                <a:gdLst/>
                <a:ahLst/>
                <a:cxnLst/>
                <a:rect l="0" t="0" r="r" b="b"/>
                <a:pathLst>
                  <a:path w="233" h="1141">
                    <a:moveTo>
                      <a:pt x="218" y="1141"/>
                    </a:moveTo>
                    <a:lnTo>
                      <a:pt x="0" y="626"/>
                    </a:lnTo>
                    <a:lnTo>
                      <a:pt x="0" y="0"/>
                    </a:lnTo>
                    <a:lnTo>
                      <a:pt x="15" y="0"/>
                    </a:lnTo>
                    <a:lnTo>
                      <a:pt x="15" y="623"/>
                    </a:lnTo>
                    <a:lnTo>
                      <a:pt x="233" y="1135"/>
                    </a:lnTo>
                    <a:lnTo>
                      <a:pt x="218" y="114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25" name="Freeform 9"/>
              <p:cNvSpPr>
                <a:spLocks noEditPoints="1"/>
              </p:cNvSpPr>
              <p:nvPr/>
            </p:nvSpPr>
            <p:spPr bwMode="auto">
              <a:xfrm>
                <a:off x="503237" y="1801813"/>
                <a:ext cx="190500" cy="188913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3" y="0"/>
                      <a:pt x="40" y="6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1" y="4"/>
                      <a:pt x="4" y="11"/>
                      <a:pt x="4" y="20"/>
                    </a:cubicBezTo>
                    <a:cubicBezTo>
                      <a:pt x="4" y="29"/>
                      <a:pt x="11" y="36"/>
                      <a:pt x="20" y="36"/>
                    </a:cubicBezTo>
                    <a:cubicBezTo>
                      <a:pt x="28" y="36"/>
                      <a:pt x="36" y="29"/>
                      <a:pt x="36" y="20"/>
                    </a:cubicBezTo>
                    <a:cubicBezTo>
                      <a:pt x="36" y="9"/>
                      <a:pt x="31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26" name="Freeform 10"/>
              <p:cNvSpPr/>
              <p:nvPr/>
            </p:nvSpPr>
            <p:spPr bwMode="auto">
              <a:xfrm>
                <a:off x="285750" y="4763"/>
                <a:ext cx="369888" cy="1430338"/>
              </a:xfrm>
              <a:custGeom>
                <a:avLst/>
                <a:gdLst/>
                <a:ahLst/>
                <a:cxnLst/>
                <a:rect l="0" t="0" r="r" b="b"/>
                <a:pathLst>
                  <a:path w="233" h="901">
                    <a:moveTo>
                      <a:pt x="221" y="901"/>
                    </a:moveTo>
                    <a:lnTo>
                      <a:pt x="0" y="383"/>
                    </a:lnTo>
                    <a:lnTo>
                      <a:pt x="0" y="0"/>
                    </a:lnTo>
                    <a:lnTo>
                      <a:pt x="18" y="0"/>
                    </a:lnTo>
                    <a:lnTo>
                      <a:pt x="18" y="380"/>
                    </a:lnTo>
                    <a:lnTo>
                      <a:pt x="233" y="895"/>
                    </a:lnTo>
                    <a:lnTo>
                      <a:pt x="221" y="90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27" name="Freeform 11"/>
              <p:cNvSpPr/>
              <p:nvPr/>
            </p:nvSpPr>
            <p:spPr bwMode="auto">
              <a:xfrm>
                <a:off x="546100" y="0"/>
                <a:ext cx="152400" cy="912813"/>
              </a:xfrm>
              <a:custGeom>
                <a:avLst/>
                <a:gdLst/>
                <a:ahLst/>
                <a:cxnLst/>
                <a:rect l="0" t="0" r="r" b="b"/>
                <a:pathLst>
                  <a:path w="96" h="575">
                    <a:moveTo>
                      <a:pt x="96" y="575"/>
                    </a:moveTo>
                    <a:lnTo>
                      <a:pt x="78" y="575"/>
                    </a:lnTo>
                    <a:lnTo>
                      <a:pt x="78" y="192"/>
                    </a:lnTo>
                    <a:lnTo>
                      <a:pt x="0" y="6"/>
                    </a:lnTo>
                    <a:lnTo>
                      <a:pt x="15" y="0"/>
                    </a:lnTo>
                    <a:lnTo>
                      <a:pt x="96" y="189"/>
                    </a:lnTo>
                    <a:lnTo>
                      <a:pt x="96" y="57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28" name="Freeform 12"/>
              <p:cNvSpPr>
                <a:spLocks noEditPoints="1"/>
              </p:cNvSpPr>
              <p:nvPr/>
            </p:nvSpPr>
            <p:spPr bwMode="auto">
              <a:xfrm>
                <a:off x="588962" y="1420813"/>
                <a:ext cx="190500" cy="190500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3" y="0"/>
                      <a:pt x="40" y="7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1" y="4"/>
                      <a:pt x="4" y="11"/>
                      <a:pt x="4" y="20"/>
                    </a:cubicBezTo>
                    <a:cubicBezTo>
                      <a:pt x="4" y="29"/>
                      <a:pt x="11" y="36"/>
                      <a:pt x="20" y="36"/>
                    </a:cubicBezTo>
                    <a:cubicBezTo>
                      <a:pt x="29" y="36"/>
                      <a:pt x="36" y="29"/>
                      <a:pt x="36" y="20"/>
                    </a:cubicBezTo>
                    <a:cubicBezTo>
                      <a:pt x="36" y="9"/>
                      <a:pt x="31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29" name="Freeform 13"/>
              <p:cNvSpPr>
                <a:spLocks noEditPoints="1"/>
              </p:cNvSpPr>
              <p:nvPr/>
            </p:nvSpPr>
            <p:spPr bwMode="auto">
              <a:xfrm>
                <a:off x="588962" y="903288"/>
                <a:ext cx="190500" cy="190500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1" y="4"/>
                      <a:pt x="4" y="11"/>
                      <a:pt x="4" y="20"/>
                    </a:cubicBezTo>
                    <a:cubicBezTo>
                      <a:pt x="4" y="29"/>
                      <a:pt x="11" y="36"/>
                      <a:pt x="20" y="36"/>
                    </a:cubicBezTo>
                    <a:cubicBezTo>
                      <a:pt x="29" y="36"/>
                      <a:pt x="36" y="29"/>
                      <a:pt x="36" y="20"/>
                    </a:cubicBezTo>
                    <a:cubicBezTo>
                      <a:pt x="36" y="11"/>
                      <a:pt x="29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30" name="Freeform 14"/>
              <p:cNvSpPr/>
              <p:nvPr/>
            </p:nvSpPr>
            <p:spPr bwMode="auto">
              <a:xfrm>
                <a:off x="641350" y="0"/>
                <a:ext cx="422275" cy="527050"/>
              </a:xfrm>
              <a:custGeom>
                <a:avLst/>
                <a:gdLst/>
                <a:ahLst/>
                <a:cxnLst/>
                <a:rect l="0" t="0" r="r" b="b"/>
                <a:pathLst>
                  <a:path w="266" h="332">
                    <a:moveTo>
                      <a:pt x="257" y="332"/>
                    </a:moveTo>
                    <a:lnTo>
                      <a:pt x="48" y="123"/>
                    </a:lnTo>
                    <a:lnTo>
                      <a:pt x="0" y="6"/>
                    </a:lnTo>
                    <a:lnTo>
                      <a:pt x="15" y="0"/>
                    </a:lnTo>
                    <a:lnTo>
                      <a:pt x="63" y="114"/>
                    </a:lnTo>
                    <a:lnTo>
                      <a:pt x="266" y="320"/>
                    </a:lnTo>
                    <a:lnTo>
                      <a:pt x="257" y="33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31" name="Freeform 15"/>
              <p:cNvSpPr>
                <a:spLocks noEditPoints="1"/>
              </p:cNvSpPr>
              <p:nvPr/>
            </p:nvSpPr>
            <p:spPr bwMode="auto">
              <a:xfrm>
                <a:off x="1020762" y="488950"/>
                <a:ext cx="161925" cy="147638"/>
              </a:xfrm>
              <a:custGeom>
                <a:avLst/>
                <a:gdLst/>
                <a:ahLst/>
                <a:cxnLst/>
                <a:rect l="0" t="0" r="r" b="b"/>
                <a:pathLst>
                  <a:path w="34" h="31">
                    <a:moveTo>
                      <a:pt x="17" y="31"/>
                    </a:moveTo>
                    <a:cubicBezTo>
                      <a:pt x="13" y="31"/>
                      <a:pt x="9" y="30"/>
                      <a:pt x="6" y="27"/>
                    </a:cubicBezTo>
                    <a:cubicBezTo>
                      <a:pt x="0" y="20"/>
                      <a:pt x="0" y="10"/>
                      <a:pt x="6" y="4"/>
                    </a:cubicBezTo>
                    <a:cubicBezTo>
                      <a:pt x="9" y="1"/>
                      <a:pt x="13" y="0"/>
                      <a:pt x="17" y="0"/>
                    </a:cubicBezTo>
                    <a:cubicBezTo>
                      <a:pt x="21" y="0"/>
                      <a:pt x="25" y="1"/>
                      <a:pt x="28" y="4"/>
                    </a:cubicBezTo>
                    <a:cubicBezTo>
                      <a:pt x="34" y="10"/>
                      <a:pt x="34" y="20"/>
                      <a:pt x="28" y="27"/>
                    </a:cubicBezTo>
                    <a:cubicBezTo>
                      <a:pt x="25" y="30"/>
                      <a:pt x="21" y="31"/>
                      <a:pt x="17" y="31"/>
                    </a:cubicBezTo>
                    <a:close/>
                    <a:moveTo>
                      <a:pt x="17" y="4"/>
                    </a:moveTo>
                    <a:cubicBezTo>
                      <a:pt x="14" y="4"/>
                      <a:pt x="11" y="5"/>
                      <a:pt x="9" y="7"/>
                    </a:cubicBezTo>
                    <a:cubicBezTo>
                      <a:pt x="4" y="12"/>
                      <a:pt x="4" y="19"/>
                      <a:pt x="9" y="24"/>
                    </a:cubicBezTo>
                    <a:cubicBezTo>
                      <a:pt x="11" y="26"/>
                      <a:pt x="14" y="27"/>
                      <a:pt x="17" y="27"/>
                    </a:cubicBezTo>
                    <a:cubicBezTo>
                      <a:pt x="20" y="27"/>
                      <a:pt x="23" y="26"/>
                      <a:pt x="25" y="24"/>
                    </a:cubicBezTo>
                    <a:cubicBezTo>
                      <a:pt x="30" y="19"/>
                      <a:pt x="30" y="12"/>
                      <a:pt x="25" y="7"/>
                    </a:cubicBezTo>
                    <a:cubicBezTo>
                      <a:pt x="23" y="5"/>
                      <a:pt x="20" y="4"/>
                      <a:pt x="17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32" name="Line 16"/>
              <p:cNvSpPr>
                <a:spLocks noChangeShapeType="1"/>
              </p:cNvSpPr>
              <p:nvPr/>
            </p:nvSpPr>
            <p:spPr bwMode="auto">
              <a:xfrm>
                <a:off x="-4763" y="9525"/>
                <a:ext cx="0" cy="0"/>
              </a:xfrm>
              <a:prstGeom prst="line">
                <a:avLst/>
              </a:prstGeom>
              <a:grpFill/>
              <a:ln w="15" cap="flat">
                <a:solidFill>
                  <a:srgbClr val="FFFFFF"/>
                </a:solidFill>
                <a:prstDash val="solid"/>
                <a:miter lim="800000"/>
                <a:headEnd/>
                <a:tailEnd/>
              </a:ln>
            </p:spPr>
          </p:sp>
          <p:sp>
            <p:nvSpPr>
              <p:cNvPr id="33" name="Freeform 17"/>
              <p:cNvSpPr/>
              <p:nvPr/>
            </p:nvSpPr>
            <p:spPr bwMode="auto">
              <a:xfrm>
                <a:off x="9525" y="1801813"/>
                <a:ext cx="123825" cy="127000"/>
              </a:xfrm>
              <a:custGeom>
                <a:avLst/>
                <a:gdLst/>
                <a:ahLst/>
                <a:cxnLst/>
                <a:rect l="0" t="0" r="r" b="b"/>
                <a:pathLst>
                  <a:path w="78" h="80">
                    <a:moveTo>
                      <a:pt x="6" y="80"/>
                    </a:moveTo>
                    <a:lnTo>
                      <a:pt x="0" y="71"/>
                    </a:lnTo>
                    <a:lnTo>
                      <a:pt x="69" y="0"/>
                    </a:lnTo>
                    <a:lnTo>
                      <a:pt x="78" y="9"/>
                    </a:lnTo>
                    <a:lnTo>
                      <a:pt x="6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34" name="Freeform 18"/>
              <p:cNvSpPr/>
              <p:nvPr/>
            </p:nvSpPr>
            <p:spPr bwMode="auto">
              <a:xfrm>
                <a:off x="-9525" y="3549650"/>
                <a:ext cx="147638" cy="481013"/>
              </a:xfrm>
              <a:custGeom>
                <a:avLst/>
                <a:gdLst/>
                <a:ahLst/>
                <a:cxnLst/>
                <a:rect l="0" t="0" r="r" b="b"/>
                <a:pathLst>
                  <a:path w="93" h="303">
                    <a:moveTo>
                      <a:pt x="93" y="303"/>
                    </a:moveTo>
                    <a:lnTo>
                      <a:pt x="78" y="303"/>
                    </a:lnTo>
                    <a:lnTo>
                      <a:pt x="78" y="78"/>
                    </a:lnTo>
                    <a:lnTo>
                      <a:pt x="0" y="12"/>
                    </a:lnTo>
                    <a:lnTo>
                      <a:pt x="12" y="0"/>
                    </a:lnTo>
                    <a:lnTo>
                      <a:pt x="93" y="69"/>
                    </a:lnTo>
                    <a:lnTo>
                      <a:pt x="93" y="30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35" name="Freeform 19"/>
              <p:cNvSpPr/>
              <p:nvPr/>
            </p:nvSpPr>
            <p:spPr bwMode="auto">
              <a:xfrm>
                <a:off x="128587" y="1382713"/>
                <a:ext cx="142875" cy="476250"/>
              </a:xfrm>
              <a:custGeom>
                <a:avLst/>
                <a:gdLst/>
                <a:ahLst/>
                <a:cxnLst/>
                <a:rect l="0" t="0" r="r" b="b"/>
                <a:pathLst>
                  <a:path w="90" h="300">
                    <a:moveTo>
                      <a:pt x="90" y="300"/>
                    </a:moveTo>
                    <a:lnTo>
                      <a:pt x="78" y="300"/>
                    </a:lnTo>
                    <a:lnTo>
                      <a:pt x="78" y="84"/>
                    </a:lnTo>
                    <a:lnTo>
                      <a:pt x="0" y="9"/>
                    </a:lnTo>
                    <a:lnTo>
                      <a:pt x="9" y="0"/>
                    </a:lnTo>
                    <a:lnTo>
                      <a:pt x="90" y="81"/>
                    </a:lnTo>
                    <a:lnTo>
                      <a:pt x="90" y="30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36" name="Freeform 20"/>
              <p:cNvSpPr>
                <a:spLocks noEditPoints="1"/>
              </p:cNvSpPr>
              <p:nvPr/>
            </p:nvSpPr>
            <p:spPr bwMode="auto">
              <a:xfrm>
                <a:off x="204787" y="1849438"/>
                <a:ext cx="114300" cy="107950"/>
              </a:xfrm>
              <a:custGeom>
                <a:avLst/>
                <a:gdLst/>
                <a:ahLst/>
                <a:cxnLst/>
                <a:rect l="0" t="0" r="r" b="b"/>
                <a:pathLst>
                  <a:path w="24" h="23">
                    <a:moveTo>
                      <a:pt x="12" y="23"/>
                    </a:moveTo>
                    <a:cubicBezTo>
                      <a:pt x="6" y="23"/>
                      <a:pt x="0" y="18"/>
                      <a:pt x="0" y="12"/>
                    </a:cubicBezTo>
                    <a:cubicBezTo>
                      <a:pt x="0" y="5"/>
                      <a:pt x="6" y="0"/>
                      <a:pt x="12" y="0"/>
                    </a:cubicBezTo>
                    <a:cubicBezTo>
                      <a:pt x="18" y="0"/>
                      <a:pt x="24" y="5"/>
                      <a:pt x="24" y="12"/>
                    </a:cubicBezTo>
                    <a:cubicBezTo>
                      <a:pt x="24" y="18"/>
                      <a:pt x="18" y="23"/>
                      <a:pt x="12" y="23"/>
                    </a:cubicBezTo>
                    <a:close/>
                    <a:moveTo>
                      <a:pt x="12" y="4"/>
                    </a:moveTo>
                    <a:cubicBezTo>
                      <a:pt x="8" y="4"/>
                      <a:pt x="4" y="8"/>
                      <a:pt x="4" y="12"/>
                    </a:cubicBezTo>
                    <a:cubicBezTo>
                      <a:pt x="4" y="16"/>
                      <a:pt x="8" y="19"/>
                      <a:pt x="12" y="19"/>
                    </a:cubicBezTo>
                    <a:cubicBezTo>
                      <a:pt x="16" y="19"/>
                      <a:pt x="20" y="16"/>
                      <a:pt x="20" y="12"/>
                    </a:cubicBezTo>
                    <a:cubicBezTo>
                      <a:pt x="20" y="8"/>
                      <a:pt x="16" y="4"/>
                      <a:pt x="12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37" name="Rectangle 21"/>
              <p:cNvSpPr>
                <a:spLocks noChangeArrowheads="1"/>
              </p:cNvSpPr>
              <p:nvPr/>
            </p:nvSpPr>
            <p:spPr bwMode="auto">
              <a:xfrm>
                <a:off x="133350" y="4662488"/>
                <a:ext cx="23813" cy="2181225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</p:sp>
          <p:sp>
            <p:nvSpPr>
              <p:cNvPr id="38" name="Freeform 22"/>
              <p:cNvSpPr/>
              <p:nvPr/>
            </p:nvSpPr>
            <p:spPr bwMode="auto">
              <a:xfrm>
                <a:off x="223837" y="5041900"/>
                <a:ext cx="369888" cy="1801813"/>
              </a:xfrm>
              <a:custGeom>
                <a:avLst/>
                <a:gdLst/>
                <a:ahLst/>
                <a:cxnLst/>
                <a:rect l="0" t="0" r="r" b="b"/>
                <a:pathLst>
                  <a:path w="233" h="1135">
                    <a:moveTo>
                      <a:pt x="15" y="1135"/>
                    </a:moveTo>
                    <a:lnTo>
                      <a:pt x="0" y="1135"/>
                    </a:lnTo>
                    <a:lnTo>
                      <a:pt x="0" y="515"/>
                    </a:lnTo>
                    <a:lnTo>
                      <a:pt x="0" y="512"/>
                    </a:lnTo>
                    <a:lnTo>
                      <a:pt x="218" y="0"/>
                    </a:lnTo>
                    <a:lnTo>
                      <a:pt x="233" y="6"/>
                    </a:lnTo>
                    <a:lnTo>
                      <a:pt x="15" y="518"/>
                    </a:lnTo>
                    <a:lnTo>
                      <a:pt x="15" y="113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39" name="Freeform 23"/>
              <p:cNvSpPr>
                <a:spLocks noEditPoints="1"/>
              </p:cNvSpPr>
              <p:nvPr/>
            </p:nvSpPr>
            <p:spPr bwMode="auto">
              <a:xfrm>
                <a:off x="52387" y="4481513"/>
                <a:ext cx="190500" cy="190500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1" y="4"/>
                      <a:pt x="4" y="11"/>
                      <a:pt x="4" y="20"/>
                    </a:cubicBezTo>
                    <a:cubicBezTo>
                      <a:pt x="4" y="29"/>
                      <a:pt x="11" y="36"/>
                      <a:pt x="20" y="36"/>
                    </a:cubicBezTo>
                    <a:cubicBezTo>
                      <a:pt x="28" y="36"/>
                      <a:pt x="36" y="29"/>
                      <a:pt x="36" y="20"/>
                    </a:cubicBezTo>
                    <a:cubicBezTo>
                      <a:pt x="36" y="11"/>
                      <a:pt x="28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40" name="Freeform 24"/>
              <p:cNvSpPr/>
              <p:nvPr/>
            </p:nvSpPr>
            <p:spPr bwMode="auto">
              <a:xfrm>
                <a:off x="-14288" y="5627688"/>
                <a:ext cx="85725" cy="1216025"/>
              </a:xfrm>
              <a:custGeom>
                <a:avLst/>
                <a:gdLst/>
                <a:ahLst/>
                <a:cxnLst/>
                <a:rect l="0" t="0" r="r" b="b"/>
                <a:pathLst>
                  <a:path w="54" h="766">
                    <a:moveTo>
                      <a:pt x="54" y="766"/>
                    </a:moveTo>
                    <a:lnTo>
                      <a:pt x="36" y="766"/>
                    </a:lnTo>
                    <a:lnTo>
                      <a:pt x="36" y="149"/>
                    </a:lnTo>
                    <a:lnTo>
                      <a:pt x="0" y="3"/>
                    </a:lnTo>
                    <a:lnTo>
                      <a:pt x="18" y="0"/>
                    </a:lnTo>
                    <a:lnTo>
                      <a:pt x="54" y="146"/>
                    </a:lnTo>
                    <a:lnTo>
                      <a:pt x="54" y="76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41" name="Freeform 25"/>
              <p:cNvSpPr>
                <a:spLocks noEditPoints="1"/>
              </p:cNvSpPr>
              <p:nvPr/>
            </p:nvSpPr>
            <p:spPr bwMode="auto">
              <a:xfrm>
                <a:off x="527050" y="4867275"/>
                <a:ext cx="190500" cy="188913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1" y="4"/>
                      <a:pt x="4" y="11"/>
                      <a:pt x="4" y="20"/>
                    </a:cubicBezTo>
                    <a:cubicBezTo>
                      <a:pt x="4" y="29"/>
                      <a:pt x="11" y="36"/>
                      <a:pt x="20" y="36"/>
                    </a:cubicBezTo>
                    <a:cubicBezTo>
                      <a:pt x="29" y="36"/>
                      <a:pt x="36" y="29"/>
                      <a:pt x="36" y="20"/>
                    </a:cubicBezTo>
                    <a:cubicBezTo>
                      <a:pt x="36" y="11"/>
                      <a:pt x="29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42" name="Freeform 26"/>
              <p:cNvSpPr/>
              <p:nvPr/>
            </p:nvSpPr>
            <p:spPr bwMode="auto">
              <a:xfrm>
                <a:off x="309562" y="5422900"/>
                <a:ext cx="374650" cy="1425575"/>
              </a:xfrm>
              <a:custGeom>
                <a:avLst/>
                <a:gdLst/>
                <a:ahLst/>
                <a:cxnLst/>
                <a:rect l="0" t="0" r="r" b="b"/>
                <a:pathLst>
                  <a:path w="236" h="898">
                    <a:moveTo>
                      <a:pt x="18" y="898"/>
                    </a:moveTo>
                    <a:lnTo>
                      <a:pt x="0" y="898"/>
                    </a:lnTo>
                    <a:lnTo>
                      <a:pt x="0" y="515"/>
                    </a:lnTo>
                    <a:lnTo>
                      <a:pt x="3" y="512"/>
                    </a:lnTo>
                    <a:lnTo>
                      <a:pt x="221" y="0"/>
                    </a:lnTo>
                    <a:lnTo>
                      <a:pt x="236" y="6"/>
                    </a:lnTo>
                    <a:lnTo>
                      <a:pt x="18" y="518"/>
                    </a:lnTo>
                    <a:lnTo>
                      <a:pt x="18" y="89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43" name="Freeform 27"/>
              <p:cNvSpPr/>
              <p:nvPr/>
            </p:nvSpPr>
            <p:spPr bwMode="auto">
              <a:xfrm>
                <a:off x="569912" y="5945188"/>
                <a:ext cx="152400" cy="912813"/>
              </a:xfrm>
              <a:custGeom>
                <a:avLst/>
                <a:gdLst/>
                <a:ahLst/>
                <a:cxnLst/>
                <a:rect l="0" t="0" r="r" b="b"/>
                <a:pathLst>
                  <a:path w="96" h="575">
                    <a:moveTo>
                      <a:pt x="15" y="575"/>
                    </a:moveTo>
                    <a:lnTo>
                      <a:pt x="0" y="569"/>
                    </a:lnTo>
                    <a:lnTo>
                      <a:pt x="81" y="383"/>
                    </a:lnTo>
                    <a:lnTo>
                      <a:pt x="81" y="0"/>
                    </a:lnTo>
                    <a:lnTo>
                      <a:pt x="96" y="0"/>
                    </a:lnTo>
                    <a:lnTo>
                      <a:pt x="96" y="386"/>
                    </a:lnTo>
                    <a:lnTo>
                      <a:pt x="15" y="57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44" name="Freeform 28"/>
              <p:cNvSpPr>
                <a:spLocks noEditPoints="1"/>
              </p:cNvSpPr>
              <p:nvPr/>
            </p:nvSpPr>
            <p:spPr bwMode="auto">
              <a:xfrm>
                <a:off x="612775" y="5246688"/>
                <a:ext cx="190500" cy="190500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2" y="4"/>
                      <a:pt x="4" y="11"/>
                      <a:pt x="4" y="20"/>
                    </a:cubicBezTo>
                    <a:cubicBezTo>
                      <a:pt x="4" y="29"/>
                      <a:pt x="12" y="36"/>
                      <a:pt x="20" y="36"/>
                    </a:cubicBezTo>
                    <a:cubicBezTo>
                      <a:pt x="29" y="36"/>
                      <a:pt x="36" y="29"/>
                      <a:pt x="36" y="20"/>
                    </a:cubicBezTo>
                    <a:cubicBezTo>
                      <a:pt x="36" y="11"/>
                      <a:pt x="29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45" name="Freeform 29"/>
              <p:cNvSpPr>
                <a:spLocks noEditPoints="1"/>
              </p:cNvSpPr>
              <p:nvPr/>
            </p:nvSpPr>
            <p:spPr bwMode="auto">
              <a:xfrm>
                <a:off x="612775" y="5764213"/>
                <a:ext cx="190500" cy="190500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2" y="4"/>
                      <a:pt x="4" y="11"/>
                      <a:pt x="4" y="20"/>
                    </a:cubicBezTo>
                    <a:cubicBezTo>
                      <a:pt x="4" y="29"/>
                      <a:pt x="12" y="36"/>
                      <a:pt x="20" y="36"/>
                    </a:cubicBezTo>
                    <a:cubicBezTo>
                      <a:pt x="29" y="36"/>
                      <a:pt x="36" y="29"/>
                      <a:pt x="36" y="20"/>
                    </a:cubicBezTo>
                    <a:cubicBezTo>
                      <a:pt x="36" y="11"/>
                      <a:pt x="29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46" name="Freeform 30"/>
              <p:cNvSpPr/>
              <p:nvPr/>
            </p:nvSpPr>
            <p:spPr bwMode="auto">
              <a:xfrm>
                <a:off x="669925" y="6330950"/>
                <a:ext cx="417513" cy="517525"/>
              </a:xfrm>
              <a:custGeom>
                <a:avLst/>
                <a:gdLst/>
                <a:ahLst/>
                <a:cxnLst/>
                <a:rect l="0" t="0" r="r" b="b"/>
                <a:pathLst>
                  <a:path w="263" h="326">
                    <a:moveTo>
                      <a:pt x="15" y="326"/>
                    </a:moveTo>
                    <a:lnTo>
                      <a:pt x="0" y="320"/>
                    </a:lnTo>
                    <a:lnTo>
                      <a:pt x="45" y="206"/>
                    </a:lnTo>
                    <a:lnTo>
                      <a:pt x="48" y="206"/>
                    </a:lnTo>
                    <a:lnTo>
                      <a:pt x="254" y="0"/>
                    </a:lnTo>
                    <a:lnTo>
                      <a:pt x="263" y="12"/>
                    </a:lnTo>
                    <a:lnTo>
                      <a:pt x="60" y="215"/>
                    </a:lnTo>
                    <a:lnTo>
                      <a:pt x="15" y="32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47" name="Freeform 31"/>
              <p:cNvSpPr>
                <a:spLocks noEditPoints="1"/>
              </p:cNvSpPr>
              <p:nvPr/>
            </p:nvSpPr>
            <p:spPr bwMode="auto">
              <a:xfrm>
                <a:off x="1049337" y="6221413"/>
                <a:ext cx="157163" cy="147638"/>
              </a:xfrm>
              <a:custGeom>
                <a:avLst/>
                <a:gdLst/>
                <a:ahLst/>
                <a:cxnLst/>
                <a:rect l="0" t="0" r="r" b="b"/>
                <a:pathLst>
                  <a:path w="33" h="31">
                    <a:moveTo>
                      <a:pt x="16" y="31"/>
                    </a:moveTo>
                    <a:cubicBezTo>
                      <a:pt x="12" y="31"/>
                      <a:pt x="8" y="29"/>
                      <a:pt x="5" y="26"/>
                    </a:cubicBezTo>
                    <a:cubicBezTo>
                      <a:pt x="2" y="24"/>
                      <a:pt x="0" y="20"/>
                      <a:pt x="0" y="15"/>
                    </a:cubicBezTo>
                    <a:cubicBezTo>
                      <a:pt x="0" y="11"/>
                      <a:pt x="2" y="7"/>
                      <a:pt x="5" y="4"/>
                    </a:cubicBezTo>
                    <a:cubicBezTo>
                      <a:pt x="8" y="1"/>
                      <a:pt x="12" y="0"/>
                      <a:pt x="16" y="0"/>
                    </a:cubicBezTo>
                    <a:cubicBezTo>
                      <a:pt x="20" y="0"/>
                      <a:pt x="24" y="1"/>
                      <a:pt x="27" y="4"/>
                    </a:cubicBezTo>
                    <a:cubicBezTo>
                      <a:pt x="33" y="10"/>
                      <a:pt x="33" y="20"/>
                      <a:pt x="27" y="26"/>
                    </a:cubicBezTo>
                    <a:cubicBezTo>
                      <a:pt x="24" y="29"/>
                      <a:pt x="20" y="31"/>
                      <a:pt x="16" y="31"/>
                    </a:cubicBezTo>
                    <a:close/>
                    <a:moveTo>
                      <a:pt x="16" y="4"/>
                    </a:moveTo>
                    <a:cubicBezTo>
                      <a:pt x="13" y="4"/>
                      <a:pt x="10" y="5"/>
                      <a:pt x="8" y="7"/>
                    </a:cubicBezTo>
                    <a:cubicBezTo>
                      <a:pt x="6" y="9"/>
                      <a:pt x="4" y="12"/>
                      <a:pt x="4" y="15"/>
                    </a:cubicBezTo>
                    <a:cubicBezTo>
                      <a:pt x="4" y="19"/>
                      <a:pt x="6" y="21"/>
                      <a:pt x="8" y="24"/>
                    </a:cubicBezTo>
                    <a:cubicBezTo>
                      <a:pt x="10" y="26"/>
                      <a:pt x="13" y="27"/>
                      <a:pt x="16" y="27"/>
                    </a:cubicBezTo>
                    <a:cubicBezTo>
                      <a:pt x="19" y="27"/>
                      <a:pt x="22" y="26"/>
                      <a:pt x="24" y="24"/>
                    </a:cubicBezTo>
                    <a:cubicBezTo>
                      <a:pt x="29" y="19"/>
                      <a:pt x="29" y="12"/>
                      <a:pt x="24" y="7"/>
                    </a:cubicBezTo>
                    <a:cubicBezTo>
                      <a:pt x="22" y="5"/>
                      <a:pt x="19" y="4"/>
                      <a:pt x="16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</p:grpSp>
        <p:grpSp>
          <p:nvGrpSpPr>
            <p:cNvPr id="10" name="Group 9"/>
            <p:cNvGrpSpPr/>
            <p:nvPr/>
          </p:nvGrpSpPr>
          <p:grpSpPr>
            <a:xfrm>
              <a:off x="11364912" y="0"/>
              <a:ext cx="674688" cy="6848476"/>
              <a:chOff x="11364912" y="0"/>
              <a:chExt cx="674688" cy="6848476"/>
            </a:xfrm>
            <a:gradFill flip="none" rotWithShape="1">
              <a:gsLst>
                <a:gs pos="0">
                  <a:schemeClr val="tx2">
                    <a:alpha val="80000"/>
                  </a:schemeClr>
                </a:gs>
                <a:gs pos="100000">
                  <a:schemeClr val="bg2">
                    <a:lumMod val="60000"/>
                    <a:lumOff val="40000"/>
                    <a:alpha val="60000"/>
                  </a:schemeClr>
                </a:gs>
              </a:gsLst>
              <a:lin ang="5400000" scaled="0"/>
              <a:tileRect/>
            </a:gradFill>
          </p:grpSpPr>
          <p:sp>
            <p:nvSpPr>
              <p:cNvPr id="11" name="Freeform 32"/>
              <p:cNvSpPr/>
              <p:nvPr/>
            </p:nvSpPr>
            <p:spPr bwMode="auto">
              <a:xfrm>
                <a:off x="11483975" y="0"/>
                <a:ext cx="417513" cy="512763"/>
              </a:xfrm>
              <a:custGeom>
                <a:avLst/>
                <a:gdLst/>
                <a:ahLst/>
                <a:cxnLst/>
                <a:rect l="0" t="0" r="r" b="b"/>
                <a:pathLst>
                  <a:path w="263" h="323">
                    <a:moveTo>
                      <a:pt x="12" y="323"/>
                    </a:moveTo>
                    <a:lnTo>
                      <a:pt x="0" y="314"/>
                    </a:lnTo>
                    <a:lnTo>
                      <a:pt x="203" y="108"/>
                    </a:lnTo>
                    <a:lnTo>
                      <a:pt x="248" y="0"/>
                    </a:lnTo>
                    <a:lnTo>
                      <a:pt x="263" y="6"/>
                    </a:lnTo>
                    <a:lnTo>
                      <a:pt x="218" y="117"/>
                    </a:lnTo>
                    <a:lnTo>
                      <a:pt x="218" y="117"/>
                    </a:lnTo>
                    <a:lnTo>
                      <a:pt x="12" y="32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12" name="Freeform 33"/>
              <p:cNvSpPr>
                <a:spLocks noEditPoints="1"/>
              </p:cNvSpPr>
              <p:nvPr/>
            </p:nvSpPr>
            <p:spPr bwMode="auto">
              <a:xfrm>
                <a:off x="11364912" y="474663"/>
                <a:ext cx="157163" cy="152400"/>
              </a:xfrm>
              <a:custGeom>
                <a:avLst/>
                <a:gdLst/>
                <a:ahLst/>
                <a:cxnLst/>
                <a:rect l="0" t="0" r="r" b="b"/>
                <a:pathLst>
                  <a:path w="33" h="32">
                    <a:moveTo>
                      <a:pt x="17" y="32"/>
                    </a:moveTo>
                    <a:cubicBezTo>
                      <a:pt x="13" y="32"/>
                      <a:pt x="9" y="30"/>
                      <a:pt x="6" y="27"/>
                    </a:cubicBezTo>
                    <a:cubicBezTo>
                      <a:pt x="0" y="21"/>
                      <a:pt x="0" y="11"/>
                      <a:pt x="6" y="5"/>
                    </a:cubicBezTo>
                    <a:cubicBezTo>
                      <a:pt x="9" y="2"/>
                      <a:pt x="13" y="0"/>
                      <a:pt x="17" y="0"/>
                    </a:cubicBezTo>
                    <a:cubicBezTo>
                      <a:pt x="21" y="0"/>
                      <a:pt x="25" y="2"/>
                      <a:pt x="28" y="5"/>
                    </a:cubicBezTo>
                    <a:cubicBezTo>
                      <a:pt x="31" y="8"/>
                      <a:pt x="33" y="12"/>
                      <a:pt x="33" y="16"/>
                    </a:cubicBezTo>
                    <a:cubicBezTo>
                      <a:pt x="33" y="20"/>
                      <a:pt x="31" y="24"/>
                      <a:pt x="28" y="27"/>
                    </a:cubicBezTo>
                    <a:cubicBezTo>
                      <a:pt x="25" y="30"/>
                      <a:pt x="21" y="32"/>
                      <a:pt x="17" y="32"/>
                    </a:cubicBezTo>
                    <a:close/>
                    <a:moveTo>
                      <a:pt x="17" y="4"/>
                    </a:moveTo>
                    <a:cubicBezTo>
                      <a:pt x="14" y="4"/>
                      <a:pt x="11" y="6"/>
                      <a:pt x="9" y="8"/>
                    </a:cubicBezTo>
                    <a:cubicBezTo>
                      <a:pt x="4" y="12"/>
                      <a:pt x="4" y="20"/>
                      <a:pt x="9" y="24"/>
                    </a:cubicBezTo>
                    <a:cubicBezTo>
                      <a:pt x="11" y="27"/>
                      <a:pt x="14" y="28"/>
                      <a:pt x="17" y="28"/>
                    </a:cubicBezTo>
                    <a:cubicBezTo>
                      <a:pt x="20" y="28"/>
                      <a:pt x="23" y="27"/>
                      <a:pt x="26" y="24"/>
                    </a:cubicBezTo>
                    <a:cubicBezTo>
                      <a:pt x="30" y="20"/>
                      <a:pt x="30" y="12"/>
                      <a:pt x="26" y="8"/>
                    </a:cubicBezTo>
                    <a:cubicBezTo>
                      <a:pt x="23" y="6"/>
                      <a:pt x="20" y="4"/>
                      <a:pt x="17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13" name="Freeform 34"/>
              <p:cNvSpPr>
                <a:spLocks noEditPoints="1"/>
              </p:cNvSpPr>
              <p:nvPr/>
            </p:nvSpPr>
            <p:spPr bwMode="auto">
              <a:xfrm>
                <a:off x="11631612" y="1539875"/>
                <a:ext cx="188913" cy="190500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1" y="4"/>
                      <a:pt x="4" y="11"/>
                      <a:pt x="4" y="20"/>
                    </a:cubicBezTo>
                    <a:cubicBezTo>
                      <a:pt x="4" y="29"/>
                      <a:pt x="11" y="36"/>
                      <a:pt x="20" y="36"/>
                    </a:cubicBezTo>
                    <a:cubicBezTo>
                      <a:pt x="29" y="36"/>
                      <a:pt x="36" y="29"/>
                      <a:pt x="36" y="20"/>
                    </a:cubicBezTo>
                    <a:cubicBezTo>
                      <a:pt x="36" y="11"/>
                      <a:pt x="29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14" name="Freeform 35"/>
              <p:cNvSpPr/>
              <p:nvPr/>
            </p:nvSpPr>
            <p:spPr bwMode="auto">
              <a:xfrm>
                <a:off x="11531600" y="5694363"/>
                <a:ext cx="298450" cy="1154113"/>
              </a:xfrm>
              <a:custGeom>
                <a:avLst/>
                <a:gdLst/>
                <a:ahLst/>
                <a:cxnLst/>
                <a:rect l="0" t="0" r="r" b="b"/>
                <a:pathLst>
                  <a:path w="188" h="727">
                    <a:moveTo>
                      <a:pt x="15" y="727"/>
                    </a:moveTo>
                    <a:lnTo>
                      <a:pt x="0" y="727"/>
                    </a:lnTo>
                    <a:lnTo>
                      <a:pt x="0" y="407"/>
                    </a:lnTo>
                    <a:lnTo>
                      <a:pt x="0" y="407"/>
                    </a:lnTo>
                    <a:lnTo>
                      <a:pt x="176" y="0"/>
                    </a:lnTo>
                    <a:lnTo>
                      <a:pt x="188" y="6"/>
                    </a:lnTo>
                    <a:lnTo>
                      <a:pt x="15" y="410"/>
                    </a:lnTo>
                    <a:lnTo>
                      <a:pt x="15" y="72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15" name="Freeform 36"/>
              <p:cNvSpPr>
                <a:spLocks noEditPoints="1"/>
              </p:cNvSpPr>
              <p:nvPr/>
            </p:nvSpPr>
            <p:spPr bwMode="auto">
              <a:xfrm>
                <a:off x="11772900" y="5551488"/>
                <a:ext cx="157163" cy="155575"/>
              </a:xfrm>
              <a:custGeom>
                <a:avLst/>
                <a:gdLst/>
                <a:ahLst/>
                <a:cxnLst/>
                <a:rect l="0" t="0" r="r" b="b"/>
                <a:pathLst>
                  <a:path w="33" h="33">
                    <a:moveTo>
                      <a:pt x="17" y="33"/>
                    </a:moveTo>
                    <a:cubicBezTo>
                      <a:pt x="8" y="33"/>
                      <a:pt x="0" y="25"/>
                      <a:pt x="0" y="16"/>
                    </a:cubicBezTo>
                    <a:cubicBezTo>
                      <a:pt x="0" y="7"/>
                      <a:pt x="8" y="0"/>
                      <a:pt x="17" y="0"/>
                    </a:cubicBezTo>
                    <a:cubicBezTo>
                      <a:pt x="26" y="0"/>
                      <a:pt x="33" y="7"/>
                      <a:pt x="33" y="16"/>
                    </a:cubicBezTo>
                    <a:cubicBezTo>
                      <a:pt x="33" y="25"/>
                      <a:pt x="26" y="33"/>
                      <a:pt x="17" y="33"/>
                    </a:cubicBezTo>
                    <a:close/>
                    <a:moveTo>
                      <a:pt x="17" y="4"/>
                    </a:moveTo>
                    <a:cubicBezTo>
                      <a:pt x="10" y="4"/>
                      <a:pt x="4" y="9"/>
                      <a:pt x="4" y="16"/>
                    </a:cubicBezTo>
                    <a:cubicBezTo>
                      <a:pt x="4" y="23"/>
                      <a:pt x="10" y="29"/>
                      <a:pt x="17" y="29"/>
                    </a:cubicBezTo>
                    <a:cubicBezTo>
                      <a:pt x="23" y="29"/>
                      <a:pt x="29" y="23"/>
                      <a:pt x="29" y="16"/>
                    </a:cubicBezTo>
                    <a:cubicBezTo>
                      <a:pt x="29" y="9"/>
                      <a:pt x="23" y="4"/>
                      <a:pt x="17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16" name="Freeform 37"/>
              <p:cNvSpPr/>
              <p:nvPr/>
            </p:nvSpPr>
            <p:spPr bwMode="auto">
              <a:xfrm>
                <a:off x="11710987" y="4763"/>
                <a:ext cx="304800" cy="1544638"/>
              </a:xfrm>
              <a:custGeom>
                <a:avLst/>
                <a:gdLst/>
                <a:ahLst/>
                <a:cxnLst/>
                <a:rect l="0" t="0" r="r" b="b"/>
                <a:pathLst>
                  <a:path w="192" h="973">
                    <a:moveTo>
                      <a:pt x="15" y="973"/>
                    </a:moveTo>
                    <a:lnTo>
                      <a:pt x="0" y="973"/>
                    </a:lnTo>
                    <a:lnTo>
                      <a:pt x="0" y="790"/>
                    </a:lnTo>
                    <a:lnTo>
                      <a:pt x="174" y="614"/>
                    </a:lnTo>
                    <a:lnTo>
                      <a:pt x="174" y="0"/>
                    </a:lnTo>
                    <a:lnTo>
                      <a:pt x="192" y="0"/>
                    </a:lnTo>
                    <a:lnTo>
                      <a:pt x="192" y="620"/>
                    </a:lnTo>
                    <a:lnTo>
                      <a:pt x="15" y="796"/>
                    </a:lnTo>
                    <a:lnTo>
                      <a:pt x="15" y="97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17" name="Freeform 38"/>
              <p:cNvSpPr>
                <a:spLocks noEditPoints="1"/>
              </p:cNvSpPr>
              <p:nvPr/>
            </p:nvSpPr>
            <p:spPr bwMode="auto">
              <a:xfrm>
                <a:off x="11636375" y="4867275"/>
                <a:ext cx="188913" cy="188913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1" y="4"/>
                      <a:pt x="4" y="11"/>
                      <a:pt x="4" y="20"/>
                    </a:cubicBezTo>
                    <a:cubicBezTo>
                      <a:pt x="4" y="29"/>
                      <a:pt x="11" y="36"/>
                      <a:pt x="20" y="36"/>
                    </a:cubicBezTo>
                    <a:cubicBezTo>
                      <a:pt x="29" y="36"/>
                      <a:pt x="36" y="29"/>
                      <a:pt x="36" y="20"/>
                    </a:cubicBezTo>
                    <a:cubicBezTo>
                      <a:pt x="36" y="11"/>
                      <a:pt x="29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18" name="Freeform 39"/>
              <p:cNvSpPr/>
              <p:nvPr/>
            </p:nvSpPr>
            <p:spPr bwMode="auto">
              <a:xfrm>
                <a:off x="11441112" y="5046663"/>
                <a:ext cx="307975" cy="1801813"/>
              </a:xfrm>
              <a:custGeom>
                <a:avLst/>
                <a:gdLst/>
                <a:ahLst/>
                <a:cxnLst/>
                <a:rect l="0" t="0" r="r" b="b"/>
                <a:pathLst>
                  <a:path w="194" h="1135">
                    <a:moveTo>
                      <a:pt x="18" y="1135"/>
                    </a:moveTo>
                    <a:lnTo>
                      <a:pt x="0" y="1135"/>
                    </a:lnTo>
                    <a:lnTo>
                      <a:pt x="0" y="354"/>
                    </a:lnTo>
                    <a:lnTo>
                      <a:pt x="176" y="177"/>
                    </a:lnTo>
                    <a:lnTo>
                      <a:pt x="176" y="0"/>
                    </a:lnTo>
                    <a:lnTo>
                      <a:pt x="194" y="0"/>
                    </a:lnTo>
                    <a:lnTo>
                      <a:pt x="194" y="183"/>
                    </a:lnTo>
                    <a:lnTo>
                      <a:pt x="18" y="360"/>
                    </a:lnTo>
                    <a:lnTo>
                      <a:pt x="18" y="113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19" name="Freeform 40"/>
              <p:cNvSpPr>
                <a:spLocks noEditPoints="1"/>
              </p:cNvSpPr>
              <p:nvPr/>
            </p:nvSpPr>
            <p:spPr bwMode="auto">
              <a:xfrm>
                <a:off x="11849100" y="6416675"/>
                <a:ext cx="190500" cy="188913"/>
              </a:xfrm>
              <a:custGeom>
                <a:avLst/>
                <a:gdLst/>
                <a:ahLst/>
                <a:cxnLst/>
                <a:rect l="0" t="0" r="r" b="b"/>
                <a:pathLst>
                  <a:path w="40" h="40">
                    <a:moveTo>
                      <a:pt x="20" y="40"/>
                    </a:moveTo>
                    <a:cubicBezTo>
                      <a:pt x="9" y="40"/>
                      <a:pt x="0" y="31"/>
                      <a:pt x="0" y="20"/>
                    </a:cubicBezTo>
                    <a:cubicBezTo>
                      <a:pt x="0" y="9"/>
                      <a:pt x="9" y="0"/>
                      <a:pt x="20" y="0"/>
                    </a:cubicBezTo>
                    <a:cubicBezTo>
                      <a:pt x="31" y="0"/>
                      <a:pt x="40" y="9"/>
                      <a:pt x="40" y="20"/>
                    </a:cubicBezTo>
                    <a:cubicBezTo>
                      <a:pt x="40" y="31"/>
                      <a:pt x="31" y="40"/>
                      <a:pt x="20" y="40"/>
                    </a:cubicBezTo>
                    <a:close/>
                    <a:moveTo>
                      <a:pt x="20" y="4"/>
                    </a:moveTo>
                    <a:cubicBezTo>
                      <a:pt x="12" y="4"/>
                      <a:pt x="4" y="11"/>
                      <a:pt x="4" y="20"/>
                    </a:cubicBezTo>
                    <a:cubicBezTo>
                      <a:pt x="4" y="29"/>
                      <a:pt x="12" y="36"/>
                      <a:pt x="20" y="36"/>
                    </a:cubicBezTo>
                    <a:cubicBezTo>
                      <a:pt x="29" y="36"/>
                      <a:pt x="36" y="29"/>
                      <a:pt x="36" y="20"/>
                    </a:cubicBezTo>
                    <a:cubicBezTo>
                      <a:pt x="36" y="11"/>
                      <a:pt x="29" y="4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</p:sp>
          <p:sp>
            <p:nvSpPr>
              <p:cNvPr id="20" name="Rectangle 41"/>
              <p:cNvSpPr>
                <a:spLocks noChangeArrowheads="1"/>
              </p:cNvSpPr>
              <p:nvPr/>
            </p:nvSpPr>
            <p:spPr bwMode="auto">
              <a:xfrm>
                <a:off x="11939587" y="6596063"/>
                <a:ext cx="23813" cy="2524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</p:sp>
        </p:grp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1413" y="618518"/>
            <a:ext cx="9905998" cy="14785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1412" y="2249487"/>
            <a:ext cx="9905999" cy="354171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56921" y="5883276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A841A3-A971-45C8-86F2-EDD72AC00B8B}" type="datetimeFigureOut">
              <a:rPr lang="en-US" smtClean="0"/>
              <a:t>2/18/2024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41411" y="5883275"/>
            <a:ext cx="623930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 cap="all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276321" y="5883274"/>
            <a:ext cx="77108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80577D-A1A5-4A94-8D2E-FE1A319AD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372977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600" kern="1200" cap="all" baseline="0">
          <a:solidFill>
            <a:schemeClr val="tx1"/>
          </a:solidFill>
          <a:latin typeface="Comic Sans MS" panose="030F0702030302020204" pitchFamily="66" charset="0"/>
          <a:ea typeface="+mj-ea"/>
          <a:cs typeface="+mj-cs"/>
        </a:defRPr>
      </a:lvl1pPr>
    </p:titleStyle>
    <p:bodyStyle>
      <a:lvl1pPr marL="228600" indent="-228600" algn="just" defTabSz="914400" rtl="0" eaLnBrk="1" latinLnBrk="0" hangingPunct="1">
        <a:lnSpc>
          <a:spcPct val="120000"/>
        </a:lnSpc>
        <a:spcBef>
          <a:spcPts val="1000"/>
        </a:spcBef>
        <a:buSzPct val="125000"/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Comic Sans MS" panose="030F0702030302020204" pitchFamily="66" charset="0"/>
          <a:ea typeface="+mn-ea"/>
          <a:cs typeface="+mn-cs"/>
        </a:defRPr>
      </a:lvl1pPr>
      <a:lvl2pPr marL="685800" indent="-228600" algn="just" defTabSz="914400" rtl="0" eaLnBrk="1" latinLnBrk="0" hangingPunct="1">
        <a:lnSpc>
          <a:spcPct val="120000"/>
        </a:lnSpc>
        <a:spcBef>
          <a:spcPts val="500"/>
        </a:spcBef>
        <a:buSzPct val="125000"/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just" defTabSz="914400" rtl="0" eaLnBrk="1" latinLnBrk="0" hangingPunct="1">
        <a:lnSpc>
          <a:spcPct val="120000"/>
        </a:lnSpc>
        <a:spcBef>
          <a:spcPts val="500"/>
        </a:spcBef>
        <a:buSzPct val="125000"/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just" defTabSz="914400" rtl="0" eaLnBrk="1" latinLnBrk="0" hangingPunct="1">
        <a:lnSpc>
          <a:spcPct val="120000"/>
        </a:lnSpc>
        <a:spcBef>
          <a:spcPts val="500"/>
        </a:spcBef>
        <a:buSzPct val="125000"/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just" defTabSz="914400" rtl="0" eaLnBrk="1" latinLnBrk="0" hangingPunct="1">
        <a:lnSpc>
          <a:spcPct val="120000"/>
        </a:lnSpc>
        <a:spcBef>
          <a:spcPts val="500"/>
        </a:spcBef>
        <a:buSzPct val="125000"/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SzPct val="125000"/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SzPct val="125000"/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SzPct val="125000"/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SzPct val="125000"/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B35EAA-24B2-0E83-BDEE-FFA767C35FE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40788" y="1824500"/>
            <a:ext cx="11535508" cy="1357607"/>
          </a:xfrm>
        </p:spPr>
        <p:txBody>
          <a:bodyPr>
            <a:normAutofit/>
          </a:bodyPr>
          <a:lstStyle/>
          <a:p>
            <a:pPr algn="ctr"/>
            <a:br>
              <a:rPr lang="en-US" sz="3600" dirty="0"/>
            </a:br>
            <a:r>
              <a:rPr lang="en-US" sz="3600" dirty="0"/>
              <a:t>T</a:t>
            </a:r>
            <a:r>
              <a:rPr lang="sr-Latn-RS" sz="3600" dirty="0"/>
              <a:t>REATING</a:t>
            </a:r>
            <a:r>
              <a:rPr lang="en-US" sz="3600" dirty="0"/>
              <a:t> Thrombocytopenia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263DAE5-83E4-202E-474D-2CC643EC6394}"/>
              </a:ext>
            </a:extLst>
          </p:cNvPr>
          <p:cNvSpPr txBox="1"/>
          <p:nvPr/>
        </p:nvSpPr>
        <p:spPr>
          <a:xfrm>
            <a:off x="970670" y="5711483"/>
            <a:ext cx="23358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mic Sans MS" panose="030F0702030302020204" pitchFamily="66" charset="0"/>
              </a:rPr>
              <a:t>Dr. Bo</a:t>
            </a:r>
            <a:r>
              <a:rPr lang="sr-Latn-RS" dirty="0">
                <a:latin typeface="Comic Sans MS" panose="030F0702030302020204" pitchFamily="66" charset="0"/>
              </a:rPr>
              <a:t>ž</a:t>
            </a:r>
            <a:r>
              <a:rPr lang="en-US" dirty="0" err="1">
                <a:latin typeface="Comic Sans MS" panose="030F0702030302020204" pitchFamily="66" charset="0"/>
              </a:rPr>
              <a:t>idar</a:t>
            </a:r>
            <a:r>
              <a:rPr lang="en-US" dirty="0">
                <a:latin typeface="Comic Sans MS" panose="030F0702030302020204" pitchFamily="66" charset="0"/>
              </a:rPr>
              <a:t> </a:t>
            </a:r>
            <a:r>
              <a:rPr lang="en-US" dirty="0" err="1">
                <a:latin typeface="Comic Sans MS" panose="030F0702030302020204" pitchFamily="66" charset="0"/>
              </a:rPr>
              <a:t>Pindović</a:t>
            </a:r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9A6441C-AA40-ECED-17E3-974CC1B4DA77}"/>
              </a:ext>
            </a:extLst>
          </p:cNvPr>
          <p:cNvSpPr txBox="1"/>
          <p:nvPr/>
        </p:nvSpPr>
        <p:spPr>
          <a:xfrm>
            <a:off x="4718091" y="5711483"/>
            <a:ext cx="28520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mic Sans MS" panose="030F0702030302020204" pitchFamily="66" charset="0"/>
              </a:rPr>
              <a:t>University of Kragujevac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A50D6FC-1AE2-1E7B-E0D7-1DE2D5F90456}"/>
              </a:ext>
            </a:extLst>
          </p:cNvPr>
          <p:cNvSpPr txBox="1"/>
          <p:nvPr/>
        </p:nvSpPr>
        <p:spPr>
          <a:xfrm>
            <a:off x="8750334" y="5711483"/>
            <a:ext cx="31967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mic Sans MS" panose="030F0702030302020204" pitchFamily="66" charset="0"/>
              </a:rPr>
              <a:t>Faculty of Medical Sciences</a:t>
            </a:r>
          </a:p>
        </p:txBody>
      </p:sp>
    </p:spTree>
    <p:extLst>
      <p:ext uri="{BB962C8B-B14F-4D97-AF65-F5344CB8AC3E}">
        <p14:creationId xmlns:p14="http://schemas.microsoft.com/office/powerpoint/2010/main" val="153796919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F7298C-5E7D-A542-429B-95CDE4C115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0" dirty="0">
                <a:effectLst/>
              </a:rPr>
              <a:t>Rituximab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AC6590B-121B-E0B0-4527-8452DC5CF75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06841" y="2580866"/>
            <a:ext cx="4878386" cy="2294379"/>
          </a:xfrm>
        </p:spPr>
        <p:txBody>
          <a:bodyPr/>
          <a:lstStyle/>
          <a:p>
            <a:r>
              <a:rPr lang="en-US" b="0" i="0" dirty="0">
                <a:effectLst/>
                <a:cs typeface="Calibri" panose="020F0502020204030204" pitchFamily="34" charset="0"/>
              </a:rPr>
              <a:t>Rituximab is a monoclonal antibody that binds to the CD20 molecule present on the surface of B lymphocytes.</a:t>
            </a:r>
            <a:endParaRPr lang="en-US" dirty="0">
              <a:cs typeface="Calibri" panose="020F0502020204030204" pitchFamily="34" charset="0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B67D8B-8D99-97EC-AC48-36A170BDF82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096000" y="2580866"/>
            <a:ext cx="5763065" cy="2772680"/>
          </a:xfrm>
        </p:spPr>
        <p:txBody>
          <a:bodyPr/>
          <a:lstStyle/>
          <a:p>
            <a:r>
              <a:rPr lang="en-US" b="0" i="0" dirty="0">
                <a:effectLst/>
                <a:cs typeface="Calibri" panose="020F0502020204030204" pitchFamily="34" charset="0"/>
              </a:rPr>
              <a:t>This leads to the destruction of B lymphocytes, thereby reducing the immune response in autoimmune diseases, including immune-mediated thrombocytopenia.</a:t>
            </a:r>
            <a:endParaRPr lang="en-US" dirty="0"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0564904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E33A8D-3C3E-D78E-66BA-82B1E6A681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0" dirty="0">
                <a:effectLst/>
              </a:rPr>
              <a:t>Campath-1H (Alemtuzumab)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5240B5-8C7D-8F33-AE8A-5815416FBA3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64635" y="2390163"/>
            <a:ext cx="4878389" cy="3541714"/>
          </a:xfrm>
        </p:spPr>
        <p:txBody>
          <a:bodyPr/>
          <a:lstStyle/>
          <a:p>
            <a:r>
              <a:rPr lang="en-US" b="0" i="0" dirty="0">
                <a:effectLst/>
                <a:cs typeface="Calibri" panose="020F0502020204030204" pitchFamily="34" charset="0"/>
              </a:rPr>
              <a:t>Alemtuzumab acts by binding to CD52 present on the surface of T and B lymphocytes, leading to the destruction of these cells.</a:t>
            </a:r>
            <a:endParaRPr lang="en-US" dirty="0">
              <a:cs typeface="Calibri" panose="020F0502020204030204" pitchFamily="34" charset="0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B6DA258-8030-BBA2-5801-8C990E78A23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748978" y="2390163"/>
            <a:ext cx="4875211" cy="3541714"/>
          </a:xfrm>
        </p:spPr>
        <p:txBody>
          <a:bodyPr/>
          <a:lstStyle/>
          <a:p>
            <a:r>
              <a:rPr lang="en-US" dirty="0">
                <a:cs typeface="Calibri" panose="020F0502020204030204" pitchFamily="34" charset="0"/>
              </a:rPr>
              <a:t>It is usually administered as an intravenous injection under medical supervision.</a:t>
            </a:r>
          </a:p>
        </p:txBody>
      </p:sp>
    </p:spTree>
    <p:extLst>
      <p:ext uri="{BB962C8B-B14F-4D97-AF65-F5344CB8AC3E}">
        <p14:creationId xmlns:p14="http://schemas.microsoft.com/office/powerpoint/2010/main" val="20504250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Čuvar mesta za sadržaj 3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692479593"/>
              </p:ext>
            </p:extLst>
          </p:nvPr>
        </p:nvGraphicFramePr>
        <p:xfrm>
          <a:off x="1596144" y="641984"/>
          <a:ext cx="8999711" cy="5574031"/>
        </p:xfrm>
        <a:graphic>
          <a:graphicData uri="http://schemas.openxmlformats.org/drawingml/2006/table">
            <a:tbl>
              <a:tblPr/>
              <a:tblGrid>
                <a:gridCol w="233924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66046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1166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Latn-R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1. </a:t>
                      </a: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Therapeutic Line (Initial Treatment)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cs typeface="Times New Roman" pitchFamily="18" charset="0"/>
                      </a:endParaRPr>
                    </a:p>
                  </a:txBody>
                  <a:tcPr marL="47145" marR="4714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Symbol" pitchFamily="18" charset="2"/>
                        <a:buChar char=""/>
                        <a:tabLst>
                          <a:tab pos="228600" algn="l"/>
                        </a:tabLst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Corticosteroids (Prednisone; Methylprednisolone; Dexamethasone)</a:t>
                      </a:r>
                    </a:p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Symbol" pitchFamily="18" charset="2"/>
                        <a:buChar char=""/>
                        <a:tabLst>
                          <a:tab pos="228600" algn="l"/>
                        </a:tabLst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IVIg</a:t>
                      </a:r>
                    </a:p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Symbol" pitchFamily="18" charset="2"/>
                        <a:buChar char=""/>
                        <a:tabLst>
                          <a:tab pos="228600" algn="l"/>
                        </a:tabLst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Anti-D</a:t>
                      </a:r>
                      <a:r>
                        <a:rPr kumimoji="0" lang="en-US" sz="1800" b="0" i="0" u="none" strike="noStrike" cap="none" normalizeH="0" baseline="300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47145" marR="4714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9578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Latn-C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2. </a:t>
                      </a: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Therapeutic Line (Second Line)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cs typeface="Times New Roman" pitchFamily="18" charset="0"/>
                      </a:endParaRPr>
                    </a:p>
                  </a:txBody>
                  <a:tcPr marL="47145" marR="4714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Symbol" pitchFamily="18" charset="2"/>
                        <a:buChar char=""/>
                        <a:tabLst>
                          <a:tab pos="457200" algn="l"/>
                        </a:tabLst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Splenectomy</a:t>
                      </a:r>
                    </a:p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Symbol" pitchFamily="18" charset="2"/>
                        <a:buChar char=""/>
                        <a:tabLst>
                          <a:tab pos="457200" algn="l"/>
                        </a:tabLst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Azathioprine; Cyclosporine A; Vinca alkaloids; Cyclophosphamide; TPO receptor agonists; Mycophenolate mofetil</a:t>
                      </a:r>
                      <a:r>
                        <a:rPr kumimoji="0" lang="sr-Latn-RS" sz="1800" b="0" i="0" u="none" strike="noStrike" cap="none" normalizeH="0" baseline="300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2</a:t>
                      </a: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; Danazol</a:t>
                      </a:r>
                      <a:r>
                        <a:rPr kumimoji="0" lang="sr-Latn-RS" sz="1800" b="0" i="0" u="none" strike="noStrike" cap="none" normalizeH="0" baseline="300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2</a:t>
                      </a: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; Dapsone</a:t>
                      </a:r>
                      <a:r>
                        <a:rPr kumimoji="0" lang="sr-Latn-RS" sz="1800" b="0" i="0" u="none" strike="noStrike" cap="none" normalizeH="0" baseline="300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2</a:t>
                      </a: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; Rituximab</a:t>
                      </a:r>
                      <a:r>
                        <a:rPr kumimoji="0" lang="sr-Latn-RS" sz="1800" b="0" i="0" u="none" strike="noStrike" cap="none" normalizeH="0" baseline="300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2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cs typeface="Times New Roman" pitchFamily="18" charset="0"/>
                      </a:endParaRPr>
                    </a:p>
                  </a:txBody>
                  <a:tcPr marL="47145" marR="4714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4845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sr-Latn-C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3. </a:t>
                      </a: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Therapeutic Line (For Refractory ITP)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cs typeface="Times New Roman" pitchFamily="18" charset="0"/>
                      </a:endParaRPr>
                    </a:p>
                  </a:txBody>
                  <a:tcPr marL="47145" marR="4714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Category A: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(Sufficient clinical data on effectiveness)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TPO receptor agonists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cs typeface="Times New Roman" pitchFamily="18" charset="0"/>
                      </a:endParaRPr>
                    </a:p>
                  </a:txBody>
                  <a:tcPr marL="47145" marR="4714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1317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2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Latn-C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 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cs typeface="Times New Roman" pitchFamily="18" charset="0"/>
                      </a:endParaRPr>
                    </a:p>
                  </a:txBody>
                  <a:tcPr marL="47145" marR="4714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Category B: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(Insufficient clinical data on effectiveness, potentially toxic)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Combination of drugs from the 1st and 2nd lines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Combined chemotherapy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Campath-1H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cs typeface="Times New Roman" pitchFamily="18" charset="0"/>
                        </a:rPr>
                        <a:t>Hematopoietic stem cell transplantation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cs typeface="Times New Roman" pitchFamily="18" charset="0"/>
                      </a:endParaRPr>
                    </a:p>
                  </a:txBody>
                  <a:tcPr marL="47145" marR="4714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5858" name="Pravougaonik 4"/>
          <p:cNvSpPr>
            <a:spLocks noChangeArrowheads="1"/>
          </p:cNvSpPr>
          <p:nvPr/>
        </p:nvSpPr>
        <p:spPr bwMode="auto">
          <a:xfrm>
            <a:off x="1762073" y="6242245"/>
            <a:ext cx="2952750" cy="43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sr-Latn-CS" sz="1100" baseline="30000" dirty="0">
                <a:latin typeface="Times New Roman" pitchFamily="18" charset="0"/>
                <a:cs typeface="Times New Roman" pitchFamily="18" charset="0"/>
              </a:rPr>
              <a:t>1 </a:t>
            </a:r>
            <a:r>
              <a:rPr lang="en-US" sz="1100" dirty="0">
                <a:latin typeface="Times New Roman" pitchFamily="18" charset="0"/>
                <a:cs typeface="Times New Roman" pitchFamily="18" charset="0"/>
              </a:rPr>
              <a:t>Registered for ITP, used only in the USA</a:t>
            </a:r>
            <a:endParaRPr lang="sr-Latn-RS" sz="11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sr-Latn-CS" sz="1100" baseline="30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sr-Latn-CS" sz="1100" dirty="0">
                <a:latin typeface="Times New Roman" pitchFamily="18" charset="0"/>
                <a:cs typeface="Times New Roman" pitchFamily="18" charset="0"/>
              </a:rPr>
              <a:t>Not registered for ITP</a:t>
            </a:r>
            <a:endParaRPr lang="en-US" sz="11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17051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E67A5E-AA50-95EC-7B8B-EBBBF03D83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Corticosteroids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5D46E68-30C8-B3F5-9800-A668BC1262C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141413" y="2234074"/>
            <a:ext cx="4077701" cy="3541714"/>
          </a:xfrm>
        </p:spPr>
        <p:txBody>
          <a:bodyPr>
            <a:normAutofit/>
          </a:bodyPr>
          <a:lstStyle/>
          <a:p>
            <a:r>
              <a:rPr lang="en-US" b="1" i="0" dirty="0">
                <a:effectLst/>
              </a:rPr>
              <a:t>Prednisone</a:t>
            </a:r>
          </a:p>
          <a:p>
            <a:r>
              <a:rPr lang="en-US" b="1" i="0" dirty="0">
                <a:effectLst/>
              </a:rPr>
              <a:t>Methylprednisolone</a:t>
            </a:r>
          </a:p>
          <a:p>
            <a:r>
              <a:rPr lang="en-US" b="1" i="0" dirty="0">
                <a:effectLst/>
              </a:rPr>
              <a:t>Dexamethasone</a:t>
            </a:r>
          </a:p>
          <a:p>
            <a:pPr marL="0" indent="0">
              <a:buNone/>
            </a:pPr>
            <a:r>
              <a:rPr lang="en-US" b="1" i="0" dirty="0">
                <a:effectLst/>
              </a:rPr>
              <a:t>Glucocorticoids have anti-inflammatory, immunosuppressive, and anti-allergic effects.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0D38505-CB46-72D4-CED3-D9B0CCFB49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2234074"/>
            <a:ext cx="4875211" cy="3541714"/>
          </a:xfrm>
        </p:spPr>
        <p:txBody>
          <a:bodyPr>
            <a:normAutofit/>
          </a:bodyPr>
          <a:lstStyle/>
          <a:p>
            <a:r>
              <a:rPr lang="en-US" b="1" i="0" dirty="0">
                <a:effectLst/>
              </a:rPr>
              <a:t>They modulate gene expression and reduce the activity of the immune system, preventing autoimmune reactions that can lead to thrombocytopenia.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5190288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7781B4-3012-BB87-4F4A-F515F68176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0" dirty="0">
                <a:effectLst/>
              </a:rPr>
              <a:t>Adverse Effects: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AE33F1-C988-F3E4-C5E3-275FE04C4300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b="1" i="0" dirty="0">
                <a:effectLst/>
                <a:cs typeface="Calibri" panose="020F0502020204030204" pitchFamily="34" charset="0"/>
              </a:rPr>
              <a:t>Long-term use may lead to:</a:t>
            </a:r>
          </a:p>
          <a:p>
            <a:pPr marL="0" indent="0">
              <a:buNone/>
            </a:pPr>
            <a:endParaRPr lang="en-US" b="1" i="0" dirty="0">
              <a:effectLst/>
              <a:cs typeface="Calibri" panose="020F0502020204030204" pitchFamily="34" charset="0"/>
            </a:endParaRPr>
          </a:p>
          <a:p>
            <a:r>
              <a:rPr lang="en-US" b="1" i="0" dirty="0">
                <a:effectLst/>
                <a:cs typeface="Calibri" panose="020F0502020204030204" pitchFamily="34" charset="0"/>
              </a:rPr>
              <a:t>Osteoporosis</a:t>
            </a:r>
          </a:p>
          <a:p>
            <a:r>
              <a:rPr lang="en-US" b="1" i="0" dirty="0">
                <a:effectLst/>
                <a:cs typeface="Calibri" panose="020F0502020204030204" pitchFamily="34" charset="0"/>
              </a:rPr>
              <a:t>Muscular weakness</a:t>
            </a:r>
          </a:p>
          <a:p>
            <a:r>
              <a:rPr lang="en-US" b="1" i="0" dirty="0">
                <a:effectLst/>
                <a:cs typeface="Calibri" panose="020F0502020204030204" pitchFamily="34" charset="0"/>
              </a:rPr>
              <a:t>Fluid retention</a:t>
            </a:r>
          </a:p>
          <a:p>
            <a:r>
              <a:rPr lang="en-US" b="1" i="0" dirty="0">
                <a:effectLst/>
                <a:cs typeface="Calibri" panose="020F0502020204030204" pitchFamily="34" charset="0"/>
              </a:rPr>
              <a:t>Increased risk of infections</a:t>
            </a:r>
          </a:p>
          <a:p>
            <a:r>
              <a:rPr lang="en-US" b="1" i="0" dirty="0">
                <a:effectLst/>
                <a:cs typeface="Calibri" panose="020F0502020204030204" pitchFamily="34" charset="0"/>
              </a:rPr>
              <a:t>Glucose intolerance</a:t>
            </a:r>
            <a:endParaRPr lang="en-US" dirty="0">
              <a:cs typeface="Calibri" panose="020F0502020204030204" pitchFamily="34" charset="0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B66409A-6552-DABC-17EB-613F4AD22D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3168575"/>
            <a:ext cx="4875211" cy="1703536"/>
          </a:xfrm>
        </p:spPr>
        <p:txBody>
          <a:bodyPr>
            <a:normAutofit fontScale="92500" lnSpcReduction="10000"/>
          </a:bodyPr>
          <a:lstStyle/>
          <a:p>
            <a:r>
              <a:rPr lang="en-US" b="1" i="0" dirty="0">
                <a:effectLst/>
                <a:cs typeface="Calibri" panose="020F0502020204030204" pitchFamily="34" charset="0"/>
              </a:rPr>
              <a:t>Appearance of acne and stretch marks</a:t>
            </a:r>
          </a:p>
          <a:p>
            <a:r>
              <a:rPr lang="en-US" b="1" i="0" dirty="0">
                <a:effectLst/>
                <a:cs typeface="Calibri" panose="020F0502020204030204" pitchFamily="34" charset="0"/>
              </a:rPr>
              <a:t>Gastritis, ulcers, and increased risk of gastrointestinal bleeding</a:t>
            </a:r>
          </a:p>
          <a:p>
            <a:endParaRPr lang="en-US" b="1" i="0" dirty="0">
              <a:effectLst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59725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6877F4-3E10-2B74-66F5-FA63D1EA84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0" dirty="0" err="1">
                <a:effectLst/>
              </a:rPr>
              <a:t>Immun</a:t>
            </a:r>
            <a:r>
              <a:rPr lang="sr-Latn-RS" b="1" i="0" dirty="0">
                <a:effectLst/>
              </a:rPr>
              <a:t>e SYSTEM – </a:t>
            </a:r>
            <a:r>
              <a:rPr lang="en-US" b="1" i="0" dirty="0" err="1">
                <a:effectLst/>
              </a:rPr>
              <a:t>suppressi</a:t>
            </a:r>
            <a:r>
              <a:rPr lang="sr-Latn-RS" b="1" i="0" dirty="0">
                <a:effectLst/>
              </a:rPr>
              <a:t>NG</a:t>
            </a:r>
            <a:r>
              <a:rPr lang="en-US" b="1" i="0" dirty="0">
                <a:effectLst/>
              </a:rPr>
              <a:t> Drugs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5D9A3B0-7D97-BC77-AA42-EBF346584D43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b="1" i="0" dirty="0">
                <a:effectLst/>
              </a:rPr>
              <a:t>Azathioprine</a:t>
            </a:r>
          </a:p>
          <a:p>
            <a:r>
              <a:rPr lang="en-US" b="1" i="0" dirty="0">
                <a:effectLst/>
              </a:rPr>
              <a:t>Cyclosporine A</a:t>
            </a:r>
          </a:p>
          <a:p>
            <a:r>
              <a:rPr lang="en-US" b="1" i="0" dirty="0">
                <a:effectLst/>
              </a:rPr>
              <a:t>Cyclophosphamide</a:t>
            </a:r>
          </a:p>
          <a:p>
            <a:pPr marL="0" indent="0">
              <a:buNone/>
            </a:pPr>
            <a:r>
              <a:rPr lang="en-US" b="1" i="0" dirty="0">
                <a:effectLst/>
              </a:rPr>
              <a:t>These drugs are used to suppress the immune response and reduce the effects of autoimmune reactions.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73F08DB-65F5-495A-0D4A-295B4151A44A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b="1" i="0" dirty="0">
                <a:effectLst/>
              </a:rPr>
              <a:t>Azathioprine and Cyclosporine A act on different phases of T-cell activation, while Cyclophosphamide acts on DNA and prevents the action of immune cells.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187439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3305AD-D13C-CC28-E700-AB59F77198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896224"/>
            <a:ext cx="8229600" cy="1143000"/>
          </a:xfrm>
        </p:spPr>
        <p:txBody>
          <a:bodyPr>
            <a:normAutofit/>
          </a:bodyPr>
          <a:lstStyle/>
          <a:p>
            <a:r>
              <a:rPr lang="en-US" b="1" i="0" dirty="0">
                <a:effectLst/>
              </a:rPr>
              <a:t>Adverse Effects and Interactions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53C672-2827-3892-601E-8A84B00E405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73501" y="2390917"/>
            <a:ext cx="5922499" cy="2779553"/>
          </a:xfrm>
        </p:spPr>
        <p:txBody>
          <a:bodyPr>
            <a:normAutofit lnSpcReduction="10000"/>
          </a:bodyPr>
          <a:lstStyle/>
          <a:p>
            <a:r>
              <a:rPr lang="en-US" b="1" i="0" dirty="0">
                <a:effectLst/>
              </a:rPr>
              <a:t>Azathioprine may interact with allopurinol.</a:t>
            </a:r>
          </a:p>
          <a:p>
            <a:r>
              <a:rPr lang="en-US" b="1" i="0" dirty="0">
                <a:effectLst/>
              </a:rPr>
              <a:t>Cyclosporine A and Cyclophosphamide have a significant number of interactions with both drugs and food.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A6B5E4F-89C1-0B88-4183-3BFA21981CF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744287" y="2390917"/>
            <a:ext cx="5274212" cy="2940739"/>
          </a:xfrm>
        </p:spPr>
        <p:txBody>
          <a:bodyPr>
            <a:normAutofit lnSpcReduction="10000"/>
          </a:bodyPr>
          <a:lstStyle/>
          <a:p>
            <a:r>
              <a:rPr lang="en-US" b="1" i="0" dirty="0">
                <a:effectLst/>
              </a:rPr>
              <a:t>Adverse effects may include gastrointestinal problems, increased risk of infections, renal insufficiency, and anemia.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00866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B5BB9B-D1CC-6AAB-6FE5-605C60673B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br>
              <a:rPr lang="en-US" b="1" i="0" dirty="0">
                <a:effectLst/>
              </a:rPr>
            </a:br>
            <a:r>
              <a:rPr lang="en-US" b="1" i="0" dirty="0">
                <a:effectLst/>
              </a:rPr>
              <a:t>Mycophenolate Mofetil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FC4A8D7-F8CF-B959-7A9C-D94E85844BF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32165" y="2432366"/>
            <a:ext cx="5587636" cy="2511427"/>
          </a:xfrm>
        </p:spPr>
        <p:txBody>
          <a:bodyPr/>
          <a:lstStyle/>
          <a:p>
            <a:r>
              <a:rPr lang="en-US" b="0" i="0" dirty="0">
                <a:effectLst/>
                <a:cs typeface="Calibri" panose="020F0502020204030204" pitchFamily="34" charset="0"/>
              </a:rPr>
              <a:t>It works by inhibiting inosine monophosphate dehydrogenase and preventing the proliferation of T and B cells.</a:t>
            </a:r>
            <a:endParaRPr lang="en-US" dirty="0">
              <a:cs typeface="Calibri" panose="020F0502020204030204" pitchFamily="34" charset="0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1B62707-678C-DBC6-81B2-C13E69FB37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2432366"/>
            <a:ext cx="5587635" cy="2646071"/>
          </a:xfrm>
        </p:spPr>
        <p:txBody>
          <a:bodyPr/>
          <a:lstStyle/>
          <a:p>
            <a:r>
              <a:rPr lang="en-US" b="0" i="0" dirty="0">
                <a:effectLst/>
                <a:cs typeface="Calibri" panose="020F0502020204030204" pitchFamily="34" charset="0"/>
              </a:rPr>
              <a:t>It frequently interacts with cyclosporine and tacrolimus.</a:t>
            </a:r>
            <a:endParaRPr lang="en-US" dirty="0"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465906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9611DD-6FD3-98A2-D9FE-CEDAD70E2A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0" dirty="0">
                <a:effectLst/>
              </a:rPr>
              <a:t>Danazol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271B16-E638-65AA-2CE8-844D8A191B4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98695" y="2249486"/>
            <a:ext cx="4878389" cy="3541714"/>
          </a:xfrm>
        </p:spPr>
        <p:txBody>
          <a:bodyPr>
            <a:normAutofit/>
          </a:bodyPr>
          <a:lstStyle/>
          <a:p>
            <a:r>
              <a:rPr lang="en-US" b="0" i="0" dirty="0">
                <a:effectLst/>
                <a:cs typeface="Calibri" panose="020F0502020204030204" pitchFamily="34" charset="0"/>
              </a:rPr>
              <a:t>Danazol is a synthetic steroid that exhibits androgenic, anabolic, and antitumor effects.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DA1832-07FE-D1FB-83DF-CD83D10BBD4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614918" y="2249486"/>
            <a:ext cx="5321105" cy="3541714"/>
          </a:xfrm>
        </p:spPr>
        <p:txBody>
          <a:bodyPr>
            <a:normAutofit/>
          </a:bodyPr>
          <a:lstStyle/>
          <a:p>
            <a:r>
              <a:rPr lang="en-US" b="0" i="0" dirty="0">
                <a:effectLst/>
                <a:cs typeface="Calibri" panose="020F0502020204030204" pitchFamily="34" charset="0"/>
              </a:rPr>
              <a:t>In the context of thrombocytopenia, danazol is used as a stimulant to increase the production of erythrocytes and platelets.</a:t>
            </a:r>
            <a:endParaRPr lang="sr-Cyrl-RS" b="0" i="0" dirty="0">
              <a:effectLst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183266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BEC58E-EE6C-970C-F796-A41BA7D854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0" dirty="0">
                <a:effectLst/>
              </a:rPr>
              <a:t>Dapsone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A530D8-5094-6194-FE70-1D7A1780BDC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761582" y="2097088"/>
            <a:ext cx="4878389" cy="2334235"/>
          </a:xfrm>
        </p:spPr>
        <p:txBody>
          <a:bodyPr>
            <a:normAutofit fontScale="92500"/>
          </a:bodyPr>
          <a:lstStyle/>
          <a:p>
            <a:r>
              <a:rPr lang="en-US" dirty="0">
                <a:cs typeface="Calibri" panose="020F0502020204030204" pitchFamily="34" charset="0"/>
              </a:rPr>
              <a:t>Dapsone is an antibiotic used in the treatment of various dermatological conditions.</a:t>
            </a:r>
          </a:p>
          <a:p>
            <a:pPr marL="0" indent="0">
              <a:buNone/>
            </a:pPr>
            <a:endParaRPr lang="en-US" dirty="0">
              <a:cs typeface="Calibri" panose="020F0502020204030204" pitchFamily="34" charset="0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C5C433D-65CB-AAAB-8372-4C743A56A77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1" y="1988840"/>
            <a:ext cx="5658727" cy="3145868"/>
          </a:xfrm>
        </p:spPr>
        <p:txBody>
          <a:bodyPr>
            <a:normAutofit fontScale="92500"/>
          </a:bodyPr>
          <a:lstStyle/>
          <a:p>
            <a:r>
              <a:rPr lang="en-US" dirty="0">
                <a:cs typeface="Calibri" panose="020F0502020204030204" pitchFamily="34" charset="0"/>
              </a:rPr>
              <a:t>In the context of thrombocytopenia, it is often used in the treatment of ITP, as well as other autoimmune disorders</a:t>
            </a:r>
            <a:r>
              <a:rPr lang="sr-Latn-RS" dirty="0">
                <a:cs typeface="Calibri" panose="020F0502020204030204" pitchFamily="34" charset="0"/>
              </a:rPr>
              <a:t>.</a:t>
            </a:r>
          </a:p>
          <a:p>
            <a:r>
              <a:rPr lang="en-US" b="0" i="0" dirty="0">
                <a:effectLst/>
                <a:cs typeface="Calibri" panose="020F0502020204030204" pitchFamily="34" charset="0"/>
              </a:rPr>
              <a:t>Dapsone works by reducing the activity of the immune system and affecting various inflammation mediators.</a:t>
            </a:r>
            <a:endParaRPr lang="en-US" dirty="0"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625647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rcuit">
  <a:themeElements>
    <a:clrScheme name="Circuit">
      <a:dk1>
        <a:sysClr val="windowText" lastClr="000000"/>
      </a:dk1>
      <a:lt1>
        <a:sysClr val="window" lastClr="FFFFFF"/>
      </a:lt1>
      <a:dk2>
        <a:srgbClr val="134770"/>
      </a:dk2>
      <a:lt2>
        <a:srgbClr val="82FFFF"/>
      </a:lt2>
      <a:accent1>
        <a:srgbClr val="9ACD4C"/>
      </a:accent1>
      <a:accent2>
        <a:srgbClr val="FAA93A"/>
      </a:accent2>
      <a:accent3>
        <a:srgbClr val="D35940"/>
      </a:accent3>
      <a:accent4>
        <a:srgbClr val="B258D3"/>
      </a:accent4>
      <a:accent5>
        <a:srgbClr val="63A0CC"/>
      </a:accent5>
      <a:accent6>
        <a:srgbClr val="8AC4A7"/>
      </a:accent6>
      <a:hlink>
        <a:srgbClr val="B8FA56"/>
      </a:hlink>
      <a:folHlink>
        <a:srgbClr val="7AF8CC"/>
      </a:folHlink>
    </a:clrScheme>
    <a:fontScheme name="Circuit">
      <a:majorFont>
        <a:latin typeface="Tw Cen MT" panose="020B06020201040206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ircuit">
      <a:fillStyleLst>
        <a:solidFill>
          <a:schemeClr val="phClr"/>
        </a:solidFill>
        <a:gradFill rotWithShape="1">
          <a:gsLst>
            <a:gs pos="0">
              <a:schemeClr val="phClr">
                <a:tint val="58000"/>
                <a:satMod val="108000"/>
                <a:lumMod val="110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040000" scaled="0"/>
        </a:gradFill>
        <a:gradFill rotWithShape="1">
          <a:gsLst>
            <a:gs pos="0">
              <a:schemeClr val="phClr">
                <a:tint val="94000"/>
                <a:satMod val="105000"/>
                <a:lumMod val="102000"/>
              </a:schemeClr>
            </a:gs>
            <a:gs pos="100000">
              <a:schemeClr val="phClr">
                <a:shade val="74000"/>
                <a:satMod val="128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94000"/>
                <a:satMod val="148000"/>
                <a:lumMod val="150000"/>
              </a:schemeClr>
            </a:gs>
            <a:gs pos="100000">
              <a:schemeClr val="phClr">
                <a:shade val="92000"/>
                <a:hueMod val="104000"/>
                <a:satMod val="140000"/>
                <a:lumMod val="68000"/>
              </a:schemeClr>
            </a:gs>
          </a:gsLst>
          <a:lin ang="5040000" scaled="0"/>
        </a:gradFill>
        <a:blipFill>
          <a:blip xmlns:r="http://schemas.openxmlformats.org/officeDocument/2006/relationships" r:embed="rId1">
            <a:duotone>
              <a:schemeClr val="phClr">
                <a:shade val="88000"/>
                <a:hueMod val="106000"/>
                <a:satMod val="140000"/>
                <a:lumMod val="54000"/>
              </a:schemeClr>
              <a:schemeClr val="phClr">
                <a:tint val="98000"/>
                <a:hueMod val="90000"/>
                <a:satMod val="150000"/>
                <a:lumMod val="16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ircuit" id="{0AC2F7E7-15F5-431C-B2A2-456FE929F56C}" vid="{0911B802-464C-4241-8DD9-B60FF88E379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TM04033919[[fn=Circuit]]</Template>
  <TotalTime>38</TotalTime>
  <Words>514</Words>
  <Application>Microsoft Office PowerPoint</Application>
  <PresentationFormat>Widescreen</PresentationFormat>
  <Paragraphs>67</Paragraphs>
  <Slides>11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8" baseType="lpstr">
      <vt:lpstr>Arial</vt:lpstr>
      <vt:lpstr>Calibri</vt:lpstr>
      <vt:lpstr>Comic Sans MS</vt:lpstr>
      <vt:lpstr>Symbol</vt:lpstr>
      <vt:lpstr>Times New Roman</vt:lpstr>
      <vt:lpstr>Tw Cen MT</vt:lpstr>
      <vt:lpstr>Circuit</vt:lpstr>
      <vt:lpstr> TREATING Thrombocytopenia</vt:lpstr>
      <vt:lpstr>PowerPoint Presentation</vt:lpstr>
      <vt:lpstr>Corticosteroids</vt:lpstr>
      <vt:lpstr>Adverse Effects:</vt:lpstr>
      <vt:lpstr>Immune SYSTEM – suppressiNG Drugs</vt:lpstr>
      <vt:lpstr>Adverse Effects and Interactions</vt:lpstr>
      <vt:lpstr> Mycophenolate Mofetil</vt:lpstr>
      <vt:lpstr>Danazol</vt:lpstr>
      <vt:lpstr>Dapsone</vt:lpstr>
      <vt:lpstr>Rituximab</vt:lpstr>
      <vt:lpstr>Campath-1H (Alemtuzumab)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Терапија код Тромбоцитопеније</dc:title>
  <dc:creator>Boki</dc:creator>
  <cp:lastModifiedBy>Boki</cp:lastModifiedBy>
  <cp:revision>4</cp:revision>
  <dcterms:created xsi:type="dcterms:W3CDTF">2024-02-06T17:59:30Z</dcterms:created>
  <dcterms:modified xsi:type="dcterms:W3CDTF">2024-02-18T23:05:30Z</dcterms:modified>
</cp:coreProperties>
</file>

<file path=docProps/thumbnail.jpeg>
</file>